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9"/>
  </p:notesMasterIdLst>
  <p:handoutMasterIdLst>
    <p:handoutMasterId r:id="rId20"/>
  </p:handoutMasterIdLst>
  <p:sldIdLst>
    <p:sldId id="292" r:id="rId5"/>
    <p:sldId id="291" r:id="rId6"/>
    <p:sldId id="296" r:id="rId7"/>
    <p:sldId id="297" r:id="rId8"/>
    <p:sldId id="294" r:id="rId9"/>
    <p:sldId id="298" r:id="rId10"/>
    <p:sldId id="295" r:id="rId11"/>
    <p:sldId id="302" r:id="rId12"/>
    <p:sldId id="301" r:id="rId13"/>
    <p:sldId id="299" r:id="rId14"/>
    <p:sldId id="303" r:id="rId15"/>
    <p:sldId id="304" r:id="rId16"/>
    <p:sldId id="300" r:id="rId17"/>
    <p:sldId id="293" r:id="rId1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F6F"/>
    <a:srgbClr val="00ACB6"/>
    <a:srgbClr val="013D61"/>
    <a:srgbClr val="F3703A"/>
    <a:srgbClr val="515083"/>
    <a:srgbClr val="2F305C"/>
    <a:srgbClr val="3C4798"/>
    <a:srgbClr val="E68637"/>
    <a:srgbClr val="F6A287"/>
    <a:srgbClr val="E98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13" autoAdjust="0"/>
    <p:restoredTop sz="89189" autoAdjust="0"/>
  </p:normalViewPr>
  <p:slideViewPr>
    <p:cSldViewPr snapToGrid="0">
      <p:cViewPr varScale="1">
        <p:scale>
          <a:sx n="94" d="100"/>
          <a:sy n="94" d="100"/>
        </p:scale>
        <p:origin x="872" y="496"/>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14A5A-0DED-1A4C-A1E1-AF18E74D5F2B}" type="doc">
      <dgm:prSet loTypeId="urn:microsoft.com/office/officeart/2005/8/layout/hProcess9" loCatId="" qsTypeId="urn:microsoft.com/office/officeart/2005/8/quickstyle/3d1" qsCatId="3D" csTypeId="urn:microsoft.com/office/officeart/2005/8/colors/accent3_5" csCatId="accent3" phldr="1"/>
      <dgm:spPr/>
    </dgm:pt>
    <dgm:pt modelId="{51C1E841-7F37-E447-AE4A-590C276DD3A9}">
      <dgm:prSet phldrT="[Testo]" custT="1"/>
      <dgm:spPr/>
      <dgm:t>
        <a:bodyPr/>
        <a:lstStyle/>
        <a:p>
          <a:pPr>
            <a:buFont typeface="Arial" panose="020B0604020202020204" pitchFamily="34" charset="0"/>
            <a:buNone/>
          </a:pPr>
          <a:r>
            <a:rPr lang="it-IT" sz="1200" dirty="0"/>
            <a:t>▸ Il GLP-1 viene identificato come </a:t>
          </a:r>
          <a:r>
            <a:rPr lang="it-IT" sz="1200" b="1" dirty="0" err="1"/>
            <a:t>incretina</a:t>
          </a:r>
          <a:r>
            <a:rPr lang="it-IT" sz="1200" dirty="0"/>
            <a:t>, un ormone prodotto dall’intestino che:</a:t>
          </a:r>
        </a:p>
        <a:p>
          <a:pPr>
            <a:buFont typeface="Arial" panose="020B0604020202020204" pitchFamily="34" charset="0"/>
            <a:buChar char="•"/>
          </a:pPr>
          <a:r>
            <a:rPr lang="it-IT" sz="1200" dirty="0"/>
            <a:t>Stimola la secrezione di insulina in risposta al cibo</a:t>
          </a:r>
        </a:p>
        <a:p>
          <a:pPr>
            <a:buFont typeface="Arial" panose="020B0604020202020204" pitchFamily="34" charset="0"/>
            <a:buChar char="•"/>
          </a:pPr>
          <a:r>
            <a:rPr lang="it-IT" sz="1200" dirty="0"/>
            <a:t>Riduce la secrezione di glucagone</a:t>
          </a:r>
          <a:br>
            <a:rPr lang="it-IT" sz="1200" dirty="0"/>
          </a:br>
          <a:r>
            <a:rPr lang="it-IT" sz="1200" dirty="0"/>
            <a:t>▸ Si riconosce il suo ruolo nella </a:t>
          </a:r>
          <a:r>
            <a:rPr lang="it-IT" sz="1200" b="1" dirty="0"/>
            <a:t>regolazione glicemica post-prandiale</a:t>
          </a:r>
          <a:endParaRPr lang="it-IT" sz="1200" dirty="0"/>
        </a:p>
      </dgm:t>
    </dgm:pt>
    <dgm:pt modelId="{49A28F99-2298-8F4A-A36D-2757684C17EA}" type="parTrans" cxnId="{F0C0DBBC-93DD-D244-80C8-3DCDD7B982DE}">
      <dgm:prSet/>
      <dgm:spPr/>
      <dgm:t>
        <a:bodyPr/>
        <a:lstStyle/>
        <a:p>
          <a:endParaRPr lang="it-IT"/>
        </a:p>
      </dgm:t>
    </dgm:pt>
    <dgm:pt modelId="{4AD0909A-EC9E-A24B-A7B0-3AA9391707F9}" type="sibTrans" cxnId="{F0C0DBBC-93DD-D244-80C8-3DCDD7B982DE}">
      <dgm:prSet/>
      <dgm:spPr/>
      <dgm:t>
        <a:bodyPr/>
        <a:lstStyle/>
        <a:p>
          <a:endParaRPr lang="it-IT"/>
        </a:p>
      </dgm:t>
    </dgm:pt>
    <dgm:pt modelId="{BA54A0D7-C891-E043-91C9-D2A186A9BFEC}">
      <dgm:prSet phldrT="[Testo]" custT="1"/>
      <dgm:spPr/>
      <dgm:t>
        <a:bodyPr/>
        <a:lstStyle/>
        <a:p>
          <a:pPr>
            <a:buNone/>
          </a:pPr>
          <a:br>
            <a:rPr lang="it-IT" sz="1200" dirty="0"/>
          </a:br>
          <a:r>
            <a:rPr lang="it-IT" sz="1400" dirty="0"/>
            <a:t>▸ Vengono </a:t>
          </a:r>
          <a:r>
            <a:rPr lang="it-IT" sz="1400" b="1" dirty="0"/>
            <a:t>approvati i primi agonisti del recettore GLP-1 (GLP-1 RA)</a:t>
          </a:r>
          <a:r>
            <a:rPr lang="it-IT" sz="1400" dirty="0"/>
            <a:t> per il </a:t>
          </a:r>
          <a:r>
            <a:rPr lang="it-IT" sz="1400" b="1" dirty="0"/>
            <a:t>diabete tipo 2</a:t>
          </a:r>
          <a:r>
            <a:rPr lang="it-IT" sz="1400" dirty="0"/>
            <a:t> (es. exenatide, </a:t>
          </a:r>
          <a:r>
            <a:rPr lang="it-IT" sz="1400" dirty="0" err="1"/>
            <a:t>liraglutide</a:t>
          </a:r>
          <a:r>
            <a:rPr lang="it-IT" sz="1400" dirty="0"/>
            <a:t>).</a:t>
          </a:r>
          <a:br>
            <a:rPr lang="it-IT" sz="1400" dirty="0"/>
          </a:br>
          <a:r>
            <a:rPr lang="it-IT" sz="1400" dirty="0"/>
            <a:t>▸ Efficaci nel controllo glicemico con </a:t>
          </a:r>
          <a:r>
            <a:rPr lang="it-IT" sz="1400" b="1" dirty="0"/>
            <a:t>basso rischio di ipoglicemia</a:t>
          </a:r>
          <a:r>
            <a:rPr lang="it-IT" sz="1400" dirty="0"/>
            <a:t>.</a:t>
          </a:r>
          <a:endParaRPr lang="it-IT" sz="1200" dirty="0"/>
        </a:p>
      </dgm:t>
    </dgm:pt>
    <dgm:pt modelId="{4A7E5B3F-5FA8-7B4A-87F8-C0C7928C6C2E}" type="parTrans" cxnId="{EF4255BD-B22B-1444-9C85-D0085FCED244}">
      <dgm:prSet/>
      <dgm:spPr/>
      <dgm:t>
        <a:bodyPr/>
        <a:lstStyle/>
        <a:p>
          <a:endParaRPr lang="it-IT"/>
        </a:p>
      </dgm:t>
    </dgm:pt>
    <dgm:pt modelId="{9A43BBB9-41FE-1642-A8A1-5C8FF71AABB4}" type="sibTrans" cxnId="{EF4255BD-B22B-1444-9C85-D0085FCED244}">
      <dgm:prSet/>
      <dgm:spPr/>
      <dgm:t>
        <a:bodyPr/>
        <a:lstStyle/>
        <a:p>
          <a:endParaRPr lang="it-IT"/>
        </a:p>
      </dgm:t>
    </dgm:pt>
    <dgm:pt modelId="{77849DEC-131B-D74C-BDE8-8A03EEA47D5E}">
      <dgm:prSet phldrT="[Testo]" custT="1"/>
      <dgm:spPr/>
      <dgm:t>
        <a:bodyPr/>
        <a:lstStyle/>
        <a:p>
          <a:pPr>
            <a:buNone/>
          </a:pPr>
          <a:r>
            <a:rPr lang="it-IT" sz="1200" dirty="0"/>
            <a:t> </a:t>
          </a:r>
          <a:r>
            <a:rPr lang="it-IT" sz="1400" b="1" dirty="0"/>
            <a:t>Osservazioni cliniche</a:t>
          </a:r>
          <a:r>
            <a:rPr lang="it-IT" sz="1400" dirty="0"/>
            <a:t> evidenziano una </a:t>
          </a:r>
          <a:r>
            <a:rPr lang="it-IT" sz="1400" b="1" dirty="0"/>
            <a:t>significativa perdita di peso</a:t>
          </a:r>
          <a:r>
            <a:rPr lang="it-IT" sz="1400" dirty="0"/>
            <a:t> nei pazienti in terapia con GLP-1 RA, anche se non era un obiettivo primario.</a:t>
          </a:r>
          <a:endParaRPr lang="it-IT" sz="1200" dirty="0"/>
        </a:p>
      </dgm:t>
    </dgm:pt>
    <dgm:pt modelId="{3128F2E0-85ED-4941-B0E2-87540F551F3C}" type="parTrans" cxnId="{811C8156-A0E8-7F4F-A92D-1D2EC8424120}">
      <dgm:prSet/>
      <dgm:spPr/>
      <dgm:t>
        <a:bodyPr/>
        <a:lstStyle/>
        <a:p>
          <a:endParaRPr lang="it-IT"/>
        </a:p>
      </dgm:t>
    </dgm:pt>
    <dgm:pt modelId="{FBE72FA5-2F3F-1643-A48F-556891C35AFC}" type="sibTrans" cxnId="{811C8156-A0E8-7F4F-A92D-1D2EC8424120}">
      <dgm:prSet/>
      <dgm:spPr/>
      <dgm:t>
        <a:bodyPr/>
        <a:lstStyle/>
        <a:p>
          <a:endParaRPr lang="it-IT"/>
        </a:p>
      </dgm:t>
    </dgm:pt>
    <dgm:pt modelId="{D9FBF389-5894-1F40-9601-035A789FDE09}">
      <dgm:prSet custT="1"/>
      <dgm:spPr/>
      <dgm:t>
        <a:bodyPr/>
        <a:lstStyle/>
        <a:p>
          <a:pPr>
            <a:buNone/>
          </a:pPr>
          <a:r>
            <a:rPr lang="it-IT" sz="1500" dirty="0"/>
            <a:t>▸ L’</a:t>
          </a:r>
          <a:r>
            <a:rPr lang="it-IT" sz="1500" b="1" dirty="0"/>
            <a:t>FDA approva </a:t>
          </a:r>
          <a:r>
            <a:rPr lang="it-IT" sz="1500" b="1" dirty="0" err="1"/>
            <a:t>semaglutide</a:t>
          </a:r>
          <a:r>
            <a:rPr lang="it-IT" sz="1500" b="1" dirty="0"/>
            <a:t> 2.4 mg (</a:t>
          </a:r>
          <a:r>
            <a:rPr lang="it-IT" sz="1500" b="1" dirty="0" err="1"/>
            <a:t>Wegovy</a:t>
          </a:r>
          <a:r>
            <a:rPr lang="it-IT" sz="1500" b="1" dirty="0"/>
            <a:t>)</a:t>
          </a:r>
          <a:r>
            <a:rPr lang="it-IT" sz="1500" dirty="0"/>
            <a:t> per la </a:t>
          </a:r>
          <a:r>
            <a:rPr lang="it-IT" sz="1500" b="1" dirty="0"/>
            <a:t>gestione dell’obesità</a:t>
          </a:r>
          <a:r>
            <a:rPr lang="it-IT" sz="1500" dirty="0"/>
            <a:t>.</a:t>
          </a:r>
          <a:br>
            <a:rPr lang="it-IT" sz="1500" dirty="0"/>
          </a:br>
          <a:r>
            <a:rPr lang="it-IT" sz="1500" dirty="0"/>
            <a:t>▸ Gli studi clinici mostrano una </a:t>
          </a:r>
          <a:r>
            <a:rPr lang="it-IT" sz="1500" b="1" dirty="0"/>
            <a:t>perdita di peso fino al 15%</a:t>
          </a:r>
          <a:r>
            <a:rPr lang="it-IT" sz="1500" dirty="0"/>
            <a:t> del peso corporeo iniziale.</a:t>
          </a:r>
        </a:p>
      </dgm:t>
    </dgm:pt>
    <dgm:pt modelId="{ADC772F5-FE14-2E42-86DC-212D9D1E0E1C}" type="parTrans" cxnId="{D7137D3A-F0CF-D94D-B66F-1D86543E8C89}">
      <dgm:prSet/>
      <dgm:spPr/>
      <dgm:t>
        <a:bodyPr/>
        <a:lstStyle/>
        <a:p>
          <a:endParaRPr lang="it-IT"/>
        </a:p>
      </dgm:t>
    </dgm:pt>
    <dgm:pt modelId="{7D6D860F-1657-5A40-A64B-88D06225F287}" type="sibTrans" cxnId="{D7137D3A-F0CF-D94D-B66F-1D86543E8C89}">
      <dgm:prSet/>
      <dgm:spPr/>
      <dgm:t>
        <a:bodyPr/>
        <a:lstStyle/>
        <a:p>
          <a:endParaRPr lang="it-IT"/>
        </a:p>
      </dgm:t>
    </dgm:pt>
    <dgm:pt modelId="{5711F8CD-ED83-E040-AFD3-DAB76C32D740}">
      <dgm:prSet custT="1"/>
      <dgm:spPr/>
      <dgm:t>
        <a:bodyPr/>
        <a:lstStyle/>
        <a:p>
          <a:pPr>
            <a:buNone/>
          </a:pPr>
          <a:r>
            <a:rPr lang="it-IT" sz="1400" dirty="0"/>
            <a:t>▸ L’</a:t>
          </a:r>
          <a:r>
            <a:rPr lang="it-IT" sz="1400" b="1" dirty="0"/>
            <a:t>EMA approva </a:t>
          </a:r>
          <a:r>
            <a:rPr lang="it-IT" sz="1400" b="1" dirty="0" err="1"/>
            <a:t>liraglutide</a:t>
          </a:r>
          <a:r>
            <a:rPr lang="it-IT" sz="1400" b="1" dirty="0"/>
            <a:t> 3.0 mg (</a:t>
          </a:r>
          <a:r>
            <a:rPr lang="it-IT" sz="1400" b="1" dirty="0" err="1"/>
            <a:t>Saxenda</a:t>
          </a:r>
          <a:r>
            <a:rPr lang="it-IT" sz="1400" b="1" dirty="0"/>
            <a:t>)</a:t>
          </a:r>
          <a:r>
            <a:rPr lang="it-IT" sz="1400" dirty="0"/>
            <a:t> come </a:t>
          </a:r>
          <a:r>
            <a:rPr lang="it-IT" sz="1400" b="1" dirty="0"/>
            <a:t>trattamento per l’obesità</a:t>
          </a:r>
          <a:r>
            <a:rPr lang="it-IT" sz="1400" dirty="0"/>
            <a:t>, in soggetti </a:t>
          </a:r>
          <a:r>
            <a:rPr lang="it-IT" sz="1400" b="1" dirty="0"/>
            <a:t>con o senza diabete</a:t>
          </a:r>
          <a:r>
            <a:rPr lang="it-IT" sz="1400" dirty="0"/>
            <a:t>.</a:t>
          </a:r>
          <a:br>
            <a:rPr lang="it-IT" sz="1400" dirty="0"/>
          </a:br>
          <a:r>
            <a:rPr lang="it-IT" sz="1400" dirty="0"/>
            <a:t>▸ Prima approvazione ufficiale del GLP-1 RA per il controllo del peso corporeo.</a:t>
          </a:r>
        </a:p>
      </dgm:t>
    </dgm:pt>
    <dgm:pt modelId="{203F6C07-C901-0142-9DE0-039C8D50B3D3}" type="parTrans" cxnId="{6928FE47-F7EE-634E-A607-883501AD3FFD}">
      <dgm:prSet/>
      <dgm:spPr/>
      <dgm:t>
        <a:bodyPr/>
        <a:lstStyle/>
        <a:p>
          <a:endParaRPr lang="it-IT"/>
        </a:p>
      </dgm:t>
    </dgm:pt>
    <dgm:pt modelId="{0BDE61F5-1F06-1448-BD3B-572640ED9C5F}" type="sibTrans" cxnId="{6928FE47-F7EE-634E-A607-883501AD3FFD}">
      <dgm:prSet/>
      <dgm:spPr/>
      <dgm:t>
        <a:bodyPr/>
        <a:lstStyle/>
        <a:p>
          <a:endParaRPr lang="it-IT"/>
        </a:p>
      </dgm:t>
    </dgm:pt>
    <dgm:pt modelId="{13233CF6-9139-2347-9BE1-09791D4A22D5}" type="pres">
      <dgm:prSet presAssocID="{58F14A5A-0DED-1A4C-A1E1-AF18E74D5F2B}" presName="CompostProcess" presStyleCnt="0">
        <dgm:presLayoutVars>
          <dgm:dir/>
          <dgm:resizeHandles val="exact"/>
        </dgm:presLayoutVars>
      </dgm:prSet>
      <dgm:spPr/>
    </dgm:pt>
    <dgm:pt modelId="{E952CC57-D660-324F-9568-D2E1B859B420}" type="pres">
      <dgm:prSet presAssocID="{58F14A5A-0DED-1A4C-A1E1-AF18E74D5F2B}" presName="arrow" presStyleLbl="bgShp" presStyleIdx="0" presStyleCnt="1" custScaleX="117647"/>
      <dgm:spPr/>
    </dgm:pt>
    <dgm:pt modelId="{8A80D6A7-A5E4-F14D-902D-09456E964BDF}" type="pres">
      <dgm:prSet presAssocID="{58F14A5A-0DED-1A4C-A1E1-AF18E74D5F2B}" presName="linearProcess" presStyleCnt="0"/>
      <dgm:spPr/>
    </dgm:pt>
    <dgm:pt modelId="{34BD9E45-EA16-0A40-8070-D2F4186D31AF}" type="pres">
      <dgm:prSet presAssocID="{51C1E841-7F37-E447-AE4A-590C276DD3A9}" presName="textNode" presStyleLbl="node1" presStyleIdx="0" presStyleCnt="5">
        <dgm:presLayoutVars>
          <dgm:bulletEnabled val="1"/>
        </dgm:presLayoutVars>
      </dgm:prSet>
      <dgm:spPr/>
    </dgm:pt>
    <dgm:pt modelId="{F0509366-3C0A-1F4C-9DCF-6C5ECAF02141}" type="pres">
      <dgm:prSet presAssocID="{4AD0909A-EC9E-A24B-A7B0-3AA9391707F9}" presName="sibTrans" presStyleCnt="0"/>
      <dgm:spPr/>
    </dgm:pt>
    <dgm:pt modelId="{271CADD2-7DED-EA41-B84B-52FDDA654378}" type="pres">
      <dgm:prSet presAssocID="{BA54A0D7-C891-E043-91C9-D2A186A9BFEC}" presName="textNode" presStyleLbl="node1" presStyleIdx="1" presStyleCnt="5">
        <dgm:presLayoutVars>
          <dgm:bulletEnabled val="1"/>
        </dgm:presLayoutVars>
      </dgm:prSet>
      <dgm:spPr/>
    </dgm:pt>
    <dgm:pt modelId="{513BCEE0-BCCF-6C40-B341-5BDED6E2749F}" type="pres">
      <dgm:prSet presAssocID="{9A43BBB9-41FE-1642-A8A1-5C8FF71AABB4}" presName="sibTrans" presStyleCnt="0"/>
      <dgm:spPr/>
    </dgm:pt>
    <dgm:pt modelId="{99CA1597-9EB3-4544-8EE6-17D69C3F5718}" type="pres">
      <dgm:prSet presAssocID="{77849DEC-131B-D74C-BDE8-8A03EEA47D5E}" presName="textNode" presStyleLbl="node1" presStyleIdx="2" presStyleCnt="5">
        <dgm:presLayoutVars>
          <dgm:bulletEnabled val="1"/>
        </dgm:presLayoutVars>
      </dgm:prSet>
      <dgm:spPr/>
    </dgm:pt>
    <dgm:pt modelId="{53C7363A-6D15-0544-B87F-3E03469683DA}" type="pres">
      <dgm:prSet presAssocID="{FBE72FA5-2F3F-1643-A48F-556891C35AFC}" presName="sibTrans" presStyleCnt="0"/>
      <dgm:spPr/>
    </dgm:pt>
    <dgm:pt modelId="{1FF06E3C-5C2A-A140-BB86-395924DB96D3}" type="pres">
      <dgm:prSet presAssocID="{5711F8CD-ED83-E040-AFD3-DAB76C32D740}" presName="textNode" presStyleLbl="node1" presStyleIdx="3" presStyleCnt="5">
        <dgm:presLayoutVars>
          <dgm:bulletEnabled val="1"/>
        </dgm:presLayoutVars>
      </dgm:prSet>
      <dgm:spPr/>
    </dgm:pt>
    <dgm:pt modelId="{6CAFEE23-EF81-6141-9EFF-06A002A6B513}" type="pres">
      <dgm:prSet presAssocID="{0BDE61F5-1F06-1448-BD3B-572640ED9C5F}" presName="sibTrans" presStyleCnt="0"/>
      <dgm:spPr/>
    </dgm:pt>
    <dgm:pt modelId="{D4289C03-33AF-1046-BC6D-77FF8FCD43C2}" type="pres">
      <dgm:prSet presAssocID="{D9FBF389-5894-1F40-9601-035A789FDE09}" presName="textNode" presStyleLbl="node1" presStyleIdx="4" presStyleCnt="5">
        <dgm:presLayoutVars>
          <dgm:bulletEnabled val="1"/>
        </dgm:presLayoutVars>
      </dgm:prSet>
      <dgm:spPr/>
    </dgm:pt>
  </dgm:ptLst>
  <dgm:cxnLst>
    <dgm:cxn modelId="{132FB605-5149-6B4B-9123-D5FC62D40551}" type="presOf" srcId="{77849DEC-131B-D74C-BDE8-8A03EEA47D5E}" destId="{99CA1597-9EB3-4544-8EE6-17D69C3F5718}" srcOrd="0" destOrd="0" presId="urn:microsoft.com/office/officeart/2005/8/layout/hProcess9"/>
    <dgm:cxn modelId="{848DBB29-FEA3-F643-BD8F-FE11FCB279F7}" type="presOf" srcId="{5711F8CD-ED83-E040-AFD3-DAB76C32D740}" destId="{1FF06E3C-5C2A-A140-BB86-395924DB96D3}" srcOrd="0" destOrd="0" presId="urn:microsoft.com/office/officeart/2005/8/layout/hProcess9"/>
    <dgm:cxn modelId="{8115832C-AF45-774D-9EE8-5D4E371A02EC}" type="presOf" srcId="{BA54A0D7-C891-E043-91C9-D2A186A9BFEC}" destId="{271CADD2-7DED-EA41-B84B-52FDDA654378}" srcOrd="0" destOrd="0" presId="urn:microsoft.com/office/officeart/2005/8/layout/hProcess9"/>
    <dgm:cxn modelId="{D7137D3A-F0CF-D94D-B66F-1D86543E8C89}" srcId="{58F14A5A-0DED-1A4C-A1E1-AF18E74D5F2B}" destId="{D9FBF389-5894-1F40-9601-035A789FDE09}" srcOrd="4" destOrd="0" parTransId="{ADC772F5-FE14-2E42-86DC-212D9D1E0E1C}" sibTransId="{7D6D860F-1657-5A40-A64B-88D06225F287}"/>
    <dgm:cxn modelId="{6928FE47-F7EE-634E-A607-883501AD3FFD}" srcId="{58F14A5A-0DED-1A4C-A1E1-AF18E74D5F2B}" destId="{5711F8CD-ED83-E040-AFD3-DAB76C32D740}" srcOrd="3" destOrd="0" parTransId="{203F6C07-C901-0142-9DE0-039C8D50B3D3}" sibTransId="{0BDE61F5-1F06-1448-BD3B-572640ED9C5F}"/>
    <dgm:cxn modelId="{1D1D144A-1E5A-D74C-8792-7C32AEEE9EFE}" type="presOf" srcId="{D9FBF389-5894-1F40-9601-035A789FDE09}" destId="{D4289C03-33AF-1046-BC6D-77FF8FCD43C2}" srcOrd="0" destOrd="0" presId="urn:microsoft.com/office/officeart/2005/8/layout/hProcess9"/>
    <dgm:cxn modelId="{811C8156-A0E8-7F4F-A92D-1D2EC8424120}" srcId="{58F14A5A-0DED-1A4C-A1E1-AF18E74D5F2B}" destId="{77849DEC-131B-D74C-BDE8-8A03EEA47D5E}" srcOrd="2" destOrd="0" parTransId="{3128F2E0-85ED-4941-B0E2-87540F551F3C}" sibTransId="{FBE72FA5-2F3F-1643-A48F-556891C35AFC}"/>
    <dgm:cxn modelId="{C025B99B-E3A0-EB47-B258-D523A490ECA2}" type="presOf" srcId="{58F14A5A-0DED-1A4C-A1E1-AF18E74D5F2B}" destId="{13233CF6-9139-2347-9BE1-09791D4A22D5}" srcOrd="0" destOrd="0" presId="urn:microsoft.com/office/officeart/2005/8/layout/hProcess9"/>
    <dgm:cxn modelId="{F0C0DBBC-93DD-D244-80C8-3DCDD7B982DE}" srcId="{58F14A5A-0DED-1A4C-A1E1-AF18E74D5F2B}" destId="{51C1E841-7F37-E447-AE4A-590C276DD3A9}" srcOrd="0" destOrd="0" parTransId="{49A28F99-2298-8F4A-A36D-2757684C17EA}" sibTransId="{4AD0909A-EC9E-A24B-A7B0-3AA9391707F9}"/>
    <dgm:cxn modelId="{EF4255BD-B22B-1444-9C85-D0085FCED244}" srcId="{58F14A5A-0DED-1A4C-A1E1-AF18E74D5F2B}" destId="{BA54A0D7-C891-E043-91C9-D2A186A9BFEC}" srcOrd="1" destOrd="0" parTransId="{4A7E5B3F-5FA8-7B4A-87F8-C0C7928C6C2E}" sibTransId="{9A43BBB9-41FE-1642-A8A1-5C8FF71AABB4}"/>
    <dgm:cxn modelId="{77E084D8-86DE-A446-8070-1B55857F1BB7}" type="presOf" srcId="{51C1E841-7F37-E447-AE4A-590C276DD3A9}" destId="{34BD9E45-EA16-0A40-8070-D2F4186D31AF}" srcOrd="0" destOrd="0" presId="urn:microsoft.com/office/officeart/2005/8/layout/hProcess9"/>
    <dgm:cxn modelId="{E30F4C07-1EBA-1C44-A9E1-555822F7D9F0}" type="presParOf" srcId="{13233CF6-9139-2347-9BE1-09791D4A22D5}" destId="{E952CC57-D660-324F-9568-D2E1B859B420}" srcOrd="0" destOrd="0" presId="urn:microsoft.com/office/officeart/2005/8/layout/hProcess9"/>
    <dgm:cxn modelId="{1D656115-1160-7E49-83D4-930FB3C8A39F}" type="presParOf" srcId="{13233CF6-9139-2347-9BE1-09791D4A22D5}" destId="{8A80D6A7-A5E4-F14D-902D-09456E964BDF}" srcOrd="1" destOrd="0" presId="urn:microsoft.com/office/officeart/2005/8/layout/hProcess9"/>
    <dgm:cxn modelId="{D57F2336-D51A-D541-A649-264BC6E93962}" type="presParOf" srcId="{8A80D6A7-A5E4-F14D-902D-09456E964BDF}" destId="{34BD9E45-EA16-0A40-8070-D2F4186D31AF}" srcOrd="0" destOrd="0" presId="urn:microsoft.com/office/officeart/2005/8/layout/hProcess9"/>
    <dgm:cxn modelId="{ABBF07F0-A6B3-984C-97BC-B8A656391B7D}" type="presParOf" srcId="{8A80D6A7-A5E4-F14D-902D-09456E964BDF}" destId="{F0509366-3C0A-1F4C-9DCF-6C5ECAF02141}" srcOrd="1" destOrd="0" presId="urn:microsoft.com/office/officeart/2005/8/layout/hProcess9"/>
    <dgm:cxn modelId="{FFE2AE80-D74F-E540-9644-87D318B57B4F}" type="presParOf" srcId="{8A80D6A7-A5E4-F14D-902D-09456E964BDF}" destId="{271CADD2-7DED-EA41-B84B-52FDDA654378}" srcOrd="2" destOrd="0" presId="urn:microsoft.com/office/officeart/2005/8/layout/hProcess9"/>
    <dgm:cxn modelId="{49E23981-C6CB-074F-84C5-3D907FAD8452}" type="presParOf" srcId="{8A80D6A7-A5E4-F14D-902D-09456E964BDF}" destId="{513BCEE0-BCCF-6C40-B341-5BDED6E2749F}" srcOrd="3" destOrd="0" presId="urn:microsoft.com/office/officeart/2005/8/layout/hProcess9"/>
    <dgm:cxn modelId="{06F39AD3-90BE-184F-8E1A-BF44C3E8593A}" type="presParOf" srcId="{8A80D6A7-A5E4-F14D-902D-09456E964BDF}" destId="{99CA1597-9EB3-4544-8EE6-17D69C3F5718}" srcOrd="4" destOrd="0" presId="urn:microsoft.com/office/officeart/2005/8/layout/hProcess9"/>
    <dgm:cxn modelId="{63166C5E-B931-2F4D-A3B8-99D1F5DF8C27}" type="presParOf" srcId="{8A80D6A7-A5E4-F14D-902D-09456E964BDF}" destId="{53C7363A-6D15-0544-B87F-3E03469683DA}" srcOrd="5" destOrd="0" presId="urn:microsoft.com/office/officeart/2005/8/layout/hProcess9"/>
    <dgm:cxn modelId="{1960254B-1727-4D48-B207-02EC7AA646AE}" type="presParOf" srcId="{8A80D6A7-A5E4-F14D-902D-09456E964BDF}" destId="{1FF06E3C-5C2A-A140-BB86-395924DB96D3}" srcOrd="6" destOrd="0" presId="urn:microsoft.com/office/officeart/2005/8/layout/hProcess9"/>
    <dgm:cxn modelId="{3FCFC87E-F04F-0A4C-9B63-B502A3B275EE}" type="presParOf" srcId="{8A80D6A7-A5E4-F14D-902D-09456E964BDF}" destId="{6CAFEE23-EF81-6141-9EFF-06A002A6B513}" srcOrd="7" destOrd="0" presId="urn:microsoft.com/office/officeart/2005/8/layout/hProcess9"/>
    <dgm:cxn modelId="{D2AB1971-495C-3C4D-B724-6E8E6FBBF3C0}" type="presParOf" srcId="{8A80D6A7-A5E4-F14D-902D-09456E964BDF}" destId="{D4289C03-33AF-1046-BC6D-77FF8FCD43C2}"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2CC57-D660-324F-9568-D2E1B859B420}">
      <dsp:nvSpPr>
        <dsp:cNvPr id="0" name=""/>
        <dsp:cNvSpPr/>
      </dsp:nvSpPr>
      <dsp:spPr>
        <a:xfrm>
          <a:off x="2" y="0"/>
          <a:ext cx="11663330" cy="5796366"/>
        </a:xfrm>
        <a:prstGeom prst="rightArrow">
          <a:avLst/>
        </a:prstGeom>
        <a:gradFill rotWithShape="0">
          <a:gsLst>
            <a:gs pos="0">
              <a:schemeClr val="accent3">
                <a:tint val="40000"/>
                <a:hueOff val="0"/>
                <a:satOff val="0"/>
                <a:lumOff val="0"/>
                <a:alphaOff val="0"/>
                <a:shade val="85000"/>
                <a:satMod val="130000"/>
              </a:schemeClr>
            </a:gs>
            <a:gs pos="34000">
              <a:schemeClr val="accent3">
                <a:tint val="40000"/>
                <a:hueOff val="0"/>
                <a:satOff val="0"/>
                <a:lumOff val="0"/>
                <a:alphaOff val="0"/>
                <a:shade val="87000"/>
                <a:satMod val="125000"/>
              </a:schemeClr>
            </a:gs>
            <a:gs pos="70000">
              <a:schemeClr val="accent3">
                <a:tint val="40000"/>
                <a:hueOff val="0"/>
                <a:satOff val="0"/>
                <a:lumOff val="0"/>
                <a:alphaOff val="0"/>
                <a:tint val="100000"/>
                <a:shade val="90000"/>
                <a:satMod val="130000"/>
              </a:schemeClr>
            </a:gs>
            <a:gs pos="100000">
              <a:schemeClr val="accent3">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4BD9E45-EA16-0A40-8070-D2F4186D31AF}">
      <dsp:nvSpPr>
        <dsp:cNvPr id="0" name=""/>
        <dsp:cNvSpPr/>
      </dsp:nvSpPr>
      <dsp:spPr>
        <a:xfrm>
          <a:off x="3416" y="1738909"/>
          <a:ext cx="2057029" cy="2318546"/>
        </a:xfrm>
        <a:prstGeom prst="roundRect">
          <a:avLst/>
        </a:prstGeom>
        <a:gradFill rotWithShape="0">
          <a:gsLst>
            <a:gs pos="0">
              <a:schemeClr val="accent3">
                <a:alpha val="90000"/>
                <a:hueOff val="0"/>
                <a:satOff val="0"/>
                <a:lumOff val="0"/>
                <a:alphaOff val="0"/>
                <a:shade val="85000"/>
                <a:satMod val="130000"/>
              </a:schemeClr>
            </a:gs>
            <a:gs pos="34000">
              <a:schemeClr val="accent3">
                <a:alpha val="90000"/>
                <a:hueOff val="0"/>
                <a:satOff val="0"/>
                <a:lumOff val="0"/>
                <a:alphaOff val="0"/>
                <a:shade val="87000"/>
                <a:satMod val="125000"/>
              </a:schemeClr>
            </a:gs>
            <a:gs pos="70000">
              <a:schemeClr val="accent3">
                <a:alpha val="90000"/>
                <a:hueOff val="0"/>
                <a:satOff val="0"/>
                <a:lumOff val="0"/>
                <a:alphaOff val="0"/>
                <a:tint val="100000"/>
                <a:shade val="90000"/>
                <a:satMod val="130000"/>
              </a:schemeClr>
            </a:gs>
            <a:gs pos="100000">
              <a:schemeClr val="accent3">
                <a:alpha val="9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it-IT" sz="1200" kern="1200" dirty="0"/>
            <a:t>▸ Il GLP-1 viene identificato come </a:t>
          </a:r>
          <a:r>
            <a:rPr lang="it-IT" sz="1200" b="1" kern="1200" dirty="0" err="1"/>
            <a:t>incretina</a:t>
          </a:r>
          <a:r>
            <a:rPr lang="it-IT" sz="1200" kern="1200" dirty="0"/>
            <a:t>, un ormone prodotto dall’intestino che:</a:t>
          </a:r>
        </a:p>
        <a:p>
          <a:pPr marL="0" lvl="0" indent="0" algn="ctr" defTabSz="533400">
            <a:lnSpc>
              <a:spcPct val="90000"/>
            </a:lnSpc>
            <a:spcBef>
              <a:spcPct val="0"/>
            </a:spcBef>
            <a:spcAft>
              <a:spcPct val="35000"/>
            </a:spcAft>
            <a:buFont typeface="Arial" panose="020B0604020202020204" pitchFamily="34" charset="0"/>
            <a:buNone/>
          </a:pPr>
          <a:r>
            <a:rPr lang="it-IT" sz="1200" kern="1200" dirty="0"/>
            <a:t>Stimola la secrezione di insulina in risposta al cibo</a:t>
          </a:r>
        </a:p>
        <a:p>
          <a:pPr marL="0" lvl="0" indent="0" algn="ctr" defTabSz="533400">
            <a:lnSpc>
              <a:spcPct val="90000"/>
            </a:lnSpc>
            <a:spcBef>
              <a:spcPct val="0"/>
            </a:spcBef>
            <a:spcAft>
              <a:spcPct val="35000"/>
            </a:spcAft>
            <a:buFont typeface="Arial" panose="020B0604020202020204" pitchFamily="34" charset="0"/>
            <a:buNone/>
          </a:pPr>
          <a:r>
            <a:rPr lang="it-IT" sz="1200" kern="1200" dirty="0"/>
            <a:t>Riduce la secrezione di glucagone</a:t>
          </a:r>
          <a:br>
            <a:rPr lang="it-IT" sz="1200" kern="1200" dirty="0"/>
          </a:br>
          <a:r>
            <a:rPr lang="it-IT" sz="1200" kern="1200" dirty="0"/>
            <a:t>▸ Si riconosce il suo ruolo nella </a:t>
          </a:r>
          <a:r>
            <a:rPr lang="it-IT" sz="1200" b="1" kern="1200" dirty="0"/>
            <a:t>regolazione glicemica post-prandiale</a:t>
          </a:r>
          <a:endParaRPr lang="it-IT" sz="1200" kern="1200" dirty="0"/>
        </a:p>
      </dsp:txBody>
      <dsp:txXfrm>
        <a:off x="103832" y="1839325"/>
        <a:ext cx="1856197" cy="2117714"/>
      </dsp:txXfrm>
    </dsp:sp>
    <dsp:sp modelId="{271CADD2-7DED-EA41-B84B-52FDDA654378}">
      <dsp:nvSpPr>
        <dsp:cNvPr id="0" name=""/>
        <dsp:cNvSpPr/>
      </dsp:nvSpPr>
      <dsp:spPr>
        <a:xfrm>
          <a:off x="2403285" y="1738909"/>
          <a:ext cx="2057029" cy="2318546"/>
        </a:xfrm>
        <a:prstGeom prst="roundRect">
          <a:avLst/>
        </a:prstGeom>
        <a:gradFill rotWithShape="0">
          <a:gsLst>
            <a:gs pos="0">
              <a:schemeClr val="accent3">
                <a:alpha val="90000"/>
                <a:hueOff val="0"/>
                <a:satOff val="0"/>
                <a:lumOff val="0"/>
                <a:alphaOff val="-10000"/>
                <a:shade val="85000"/>
                <a:satMod val="130000"/>
              </a:schemeClr>
            </a:gs>
            <a:gs pos="34000">
              <a:schemeClr val="accent3">
                <a:alpha val="90000"/>
                <a:hueOff val="0"/>
                <a:satOff val="0"/>
                <a:lumOff val="0"/>
                <a:alphaOff val="-10000"/>
                <a:shade val="87000"/>
                <a:satMod val="125000"/>
              </a:schemeClr>
            </a:gs>
            <a:gs pos="70000">
              <a:schemeClr val="accent3">
                <a:alpha val="90000"/>
                <a:hueOff val="0"/>
                <a:satOff val="0"/>
                <a:lumOff val="0"/>
                <a:alphaOff val="-10000"/>
                <a:tint val="100000"/>
                <a:shade val="90000"/>
                <a:satMod val="130000"/>
              </a:schemeClr>
            </a:gs>
            <a:gs pos="100000">
              <a:schemeClr val="accent3">
                <a:alpha val="90000"/>
                <a:hueOff val="0"/>
                <a:satOff val="0"/>
                <a:lumOff val="0"/>
                <a:alphaOff val="-1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br>
            <a:rPr lang="it-IT" sz="1200" kern="1200" dirty="0"/>
          </a:br>
          <a:r>
            <a:rPr lang="it-IT" sz="1400" kern="1200" dirty="0"/>
            <a:t>▸ Vengono </a:t>
          </a:r>
          <a:r>
            <a:rPr lang="it-IT" sz="1400" b="1" kern="1200" dirty="0"/>
            <a:t>approvati i primi agonisti del recettore GLP-1 (GLP-1 RA)</a:t>
          </a:r>
          <a:r>
            <a:rPr lang="it-IT" sz="1400" kern="1200" dirty="0"/>
            <a:t> per il </a:t>
          </a:r>
          <a:r>
            <a:rPr lang="it-IT" sz="1400" b="1" kern="1200" dirty="0"/>
            <a:t>diabete tipo 2</a:t>
          </a:r>
          <a:r>
            <a:rPr lang="it-IT" sz="1400" kern="1200" dirty="0"/>
            <a:t> (es. exenatide, </a:t>
          </a:r>
          <a:r>
            <a:rPr lang="it-IT" sz="1400" kern="1200" dirty="0" err="1"/>
            <a:t>liraglutide</a:t>
          </a:r>
          <a:r>
            <a:rPr lang="it-IT" sz="1400" kern="1200" dirty="0"/>
            <a:t>).</a:t>
          </a:r>
          <a:br>
            <a:rPr lang="it-IT" sz="1400" kern="1200" dirty="0"/>
          </a:br>
          <a:r>
            <a:rPr lang="it-IT" sz="1400" kern="1200" dirty="0"/>
            <a:t>▸ Efficaci nel controllo glicemico con </a:t>
          </a:r>
          <a:r>
            <a:rPr lang="it-IT" sz="1400" b="1" kern="1200" dirty="0"/>
            <a:t>basso rischio di ipoglicemia</a:t>
          </a:r>
          <a:r>
            <a:rPr lang="it-IT" sz="1400" kern="1200" dirty="0"/>
            <a:t>.</a:t>
          </a:r>
          <a:endParaRPr lang="it-IT" sz="1200" kern="1200" dirty="0"/>
        </a:p>
      </dsp:txBody>
      <dsp:txXfrm>
        <a:off x="2503701" y="1839325"/>
        <a:ext cx="1856197" cy="2117714"/>
      </dsp:txXfrm>
    </dsp:sp>
    <dsp:sp modelId="{99CA1597-9EB3-4544-8EE6-17D69C3F5718}">
      <dsp:nvSpPr>
        <dsp:cNvPr id="0" name=""/>
        <dsp:cNvSpPr/>
      </dsp:nvSpPr>
      <dsp:spPr>
        <a:xfrm>
          <a:off x="4803153" y="1738909"/>
          <a:ext cx="2057029" cy="2318546"/>
        </a:xfrm>
        <a:prstGeom prst="roundRect">
          <a:avLst/>
        </a:prstGeom>
        <a:gradFill rotWithShape="0">
          <a:gsLst>
            <a:gs pos="0">
              <a:schemeClr val="accent3">
                <a:alpha val="90000"/>
                <a:hueOff val="0"/>
                <a:satOff val="0"/>
                <a:lumOff val="0"/>
                <a:alphaOff val="-20000"/>
                <a:shade val="85000"/>
                <a:satMod val="130000"/>
              </a:schemeClr>
            </a:gs>
            <a:gs pos="34000">
              <a:schemeClr val="accent3">
                <a:alpha val="90000"/>
                <a:hueOff val="0"/>
                <a:satOff val="0"/>
                <a:lumOff val="0"/>
                <a:alphaOff val="-20000"/>
                <a:shade val="87000"/>
                <a:satMod val="125000"/>
              </a:schemeClr>
            </a:gs>
            <a:gs pos="70000">
              <a:schemeClr val="accent3">
                <a:alpha val="90000"/>
                <a:hueOff val="0"/>
                <a:satOff val="0"/>
                <a:lumOff val="0"/>
                <a:alphaOff val="-20000"/>
                <a:tint val="100000"/>
                <a:shade val="90000"/>
                <a:satMod val="130000"/>
              </a:schemeClr>
            </a:gs>
            <a:gs pos="100000">
              <a:schemeClr val="accent3">
                <a:alpha val="90000"/>
                <a:hueOff val="0"/>
                <a:satOff val="0"/>
                <a:lumOff val="0"/>
                <a:alphaOff val="-2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 </a:t>
          </a:r>
          <a:r>
            <a:rPr lang="it-IT" sz="1400" b="1" kern="1200" dirty="0"/>
            <a:t>Osservazioni cliniche</a:t>
          </a:r>
          <a:r>
            <a:rPr lang="it-IT" sz="1400" kern="1200" dirty="0"/>
            <a:t> evidenziano una </a:t>
          </a:r>
          <a:r>
            <a:rPr lang="it-IT" sz="1400" b="1" kern="1200" dirty="0"/>
            <a:t>significativa perdita di peso</a:t>
          </a:r>
          <a:r>
            <a:rPr lang="it-IT" sz="1400" kern="1200" dirty="0"/>
            <a:t> nei pazienti in terapia con GLP-1 RA, anche se non era un obiettivo primario.</a:t>
          </a:r>
          <a:endParaRPr lang="it-IT" sz="1200" kern="1200" dirty="0"/>
        </a:p>
      </dsp:txBody>
      <dsp:txXfrm>
        <a:off x="4903569" y="1839325"/>
        <a:ext cx="1856197" cy="2117714"/>
      </dsp:txXfrm>
    </dsp:sp>
    <dsp:sp modelId="{1FF06E3C-5C2A-A140-BB86-395924DB96D3}">
      <dsp:nvSpPr>
        <dsp:cNvPr id="0" name=""/>
        <dsp:cNvSpPr/>
      </dsp:nvSpPr>
      <dsp:spPr>
        <a:xfrm>
          <a:off x="7203021" y="1738909"/>
          <a:ext cx="2057029" cy="2318546"/>
        </a:xfrm>
        <a:prstGeom prst="roundRect">
          <a:avLst/>
        </a:prstGeom>
        <a:gradFill rotWithShape="0">
          <a:gsLst>
            <a:gs pos="0">
              <a:schemeClr val="accent3">
                <a:alpha val="90000"/>
                <a:hueOff val="0"/>
                <a:satOff val="0"/>
                <a:lumOff val="0"/>
                <a:alphaOff val="-30000"/>
                <a:shade val="85000"/>
                <a:satMod val="130000"/>
              </a:schemeClr>
            </a:gs>
            <a:gs pos="34000">
              <a:schemeClr val="accent3">
                <a:alpha val="90000"/>
                <a:hueOff val="0"/>
                <a:satOff val="0"/>
                <a:lumOff val="0"/>
                <a:alphaOff val="-30000"/>
                <a:shade val="87000"/>
                <a:satMod val="125000"/>
              </a:schemeClr>
            </a:gs>
            <a:gs pos="70000">
              <a:schemeClr val="accent3">
                <a:alpha val="90000"/>
                <a:hueOff val="0"/>
                <a:satOff val="0"/>
                <a:lumOff val="0"/>
                <a:alphaOff val="-30000"/>
                <a:tint val="100000"/>
                <a:shade val="90000"/>
                <a:satMod val="130000"/>
              </a:schemeClr>
            </a:gs>
            <a:gs pos="100000">
              <a:schemeClr val="accent3">
                <a:alpha val="90000"/>
                <a:hueOff val="0"/>
                <a:satOff val="0"/>
                <a:lumOff val="0"/>
                <a:alphaOff val="-3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 L’</a:t>
          </a:r>
          <a:r>
            <a:rPr lang="it-IT" sz="1400" b="1" kern="1200" dirty="0"/>
            <a:t>EMA approva </a:t>
          </a:r>
          <a:r>
            <a:rPr lang="it-IT" sz="1400" b="1" kern="1200" dirty="0" err="1"/>
            <a:t>liraglutide</a:t>
          </a:r>
          <a:r>
            <a:rPr lang="it-IT" sz="1400" b="1" kern="1200" dirty="0"/>
            <a:t> 3.0 mg (</a:t>
          </a:r>
          <a:r>
            <a:rPr lang="it-IT" sz="1400" b="1" kern="1200" dirty="0" err="1"/>
            <a:t>Saxenda</a:t>
          </a:r>
          <a:r>
            <a:rPr lang="it-IT" sz="1400" b="1" kern="1200" dirty="0"/>
            <a:t>)</a:t>
          </a:r>
          <a:r>
            <a:rPr lang="it-IT" sz="1400" kern="1200" dirty="0"/>
            <a:t> come </a:t>
          </a:r>
          <a:r>
            <a:rPr lang="it-IT" sz="1400" b="1" kern="1200" dirty="0"/>
            <a:t>trattamento per l’obesità</a:t>
          </a:r>
          <a:r>
            <a:rPr lang="it-IT" sz="1400" kern="1200" dirty="0"/>
            <a:t>, in soggetti </a:t>
          </a:r>
          <a:r>
            <a:rPr lang="it-IT" sz="1400" b="1" kern="1200" dirty="0"/>
            <a:t>con o senza diabete</a:t>
          </a:r>
          <a:r>
            <a:rPr lang="it-IT" sz="1400" kern="1200" dirty="0"/>
            <a:t>.</a:t>
          </a:r>
          <a:br>
            <a:rPr lang="it-IT" sz="1400" kern="1200" dirty="0"/>
          </a:br>
          <a:r>
            <a:rPr lang="it-IT" sz="1400" kern="1200" dirty="0"/>
            <a:t>▸ Prima approvazione ufficiale del GLP-1 RA per il controllo del peso corporeo.</a:t>
          </a:r>
        </a:p>
      </dsp:txBody>
      <dsp:txXfrm>
        <a:off x="7303437" y="1839325"/>
        <a:ext cx="1856197" cy="2117714"/>
      </dsp:txXfrm>
    </dsp:sp>
    <dsp:sp modelId="{D4289C03-33AF-1046-BC6D-77FF8FCD43C2}">
      <dsp:nvSpPr>
        <dsp:cNvPr id="0" name=""/>
        <dsp:cNvSpPr/>
      </dsp:nvSpPr>
      <dsp:spPr>
        <a:xfrm>
          <a:off x="9602889" y="1738909"/>
          <a:ext cx="2057029" cy="2318546"/>
        </a:xfrm>
        <a:prstGeom prst="roundRect">
          <a:avLst/>
        </a:prstGeom>
        <a:gradFill rotWithShape="0">
          <a:gsLst>
            <a:gs pos="0">
              <a:schemeClr val="accent3">
                <a:alpha val="90000"/>
                <a:hueOff val="0"/>
                <a:satOff val="0"/>
                <a:lumOff val="0"/>
                <a:alphaOff val="-40000"/>
                <a:shade val="85000"/>
                <a:satMod val="130000"/>
              </a:schemeClr>
            </a:gs>
            <a:gs pos="34000">
              <a:schemeClr val="accent3">
                <a:alpha val="90000"/>
                <a:hueOff val="0"/>
                <a:satOff val="0"/>
                <a:lumOff val="0"/>
                <a:alphaOff val="-40000"/>
                <a:shade val="87000"/>
                <a:satMod val="125000"/>
              </a:schemeClr>
            </a:gs>
            <a:gs pos="70000">
              <a:schemeClr val="accent3">
                <a:alpha val="90000"/>
                <a:hueOff val="0"/>
                <a:satOff val="0"/>
                <a:lumOff val="0"/>
                <a:alphaOff val="-40000"/>
                <a:tint val="100000"/>
                <a:shade val="90000"/>
                <a:satMod val="130000"/>
              </a:schemeClr>
            </a:gs>
            <a:gs pos="100000">
              <a:schemeClr val="accent3">
                <a:alpha val="90000"/>
                <a:hueOff val="0"/>
                <a:satOff val="0"/>
                <a:lumOff val="0"/>
                <a:alphaOff val="-4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 L’</a:t>
          </a:r>
          <a:r>
            <a:rPr lang="it-IT" sz="1500" b="1" kern="1200" dirty="0"/>
            <a:t>FDA approva </a:t>
          </a:r>
          <a:r>
            <a:rPr lang="it-IT" sz="1500" b="1" kern="1200" dirty="0" err="1"/>
            <a:t>semaglutide</a:t>
          </a:r>
          <a:r>
            <a:rPr lang="it-IT" sz="1500" b="1" kern="1200" dirty="0"/>
            <a:t> 2.4 mg (</a:t>
          </a:r>
          <a:r>
            <a:rPr lang="it-IT" sz="1500" b="1" kern="1200" dirty="0" err="1"/>
            <a:t>Wegovy</a:t>
          </a:r>
          <a:r>
            <a:rPr lang="it-IT" sz="1500" b="1" kern="1200" dirty="0"/>
            <a:t>)</a:t>
          </a:r>
          <a:r>
            <a:rPr lang="it-IT" sz="1500" kern="1200" dirty="0"/>
            <a:t> per la </a:t>
          </a:r>
          <a:r>
            <a:rPr lang="it-IT" sz="1500" b="1" kern="1200" dirty="0"/>
            <a:t>gestione dell’obesità</a:t>
          </a:r>
          <a:r>
            <a:rPr lang="it-IT" sz="1500" kern="1200" dirty="0"/>
            <a:t>.</a:t>
          </a:r>
          <a:br>
            <a:rPr lang="it-IT" sz="1500" kern="1200" dirty="0"/>
          </a:br>
          <a:r>
            <a:rPr lang="it-IT" sz="1500" kern="1200" dirty="0"/>
            <a:t>▸ Gli studi clinici mostrano una </a:t>
          </a:r>
          <a:r>
            <a:rPr lang="it-IT" sz="1500" b="1" kern="1200" dirty="0"/>
            <a:t>perdita di peso fino al 15%</a:t>
          </a:r>
          <a:r>
            <a:rPr lang="it-IT" sz="1500" kern="1200" dirty="0"/>
            <a:t> del peso corporeo iniziale.</a:t>
          </a:r>
        </a:p>
      </dsp:txBody>
      <dsp:txXfrm>
        <a:off x="9703305" y="1839325"/>
        <a:ext cx="1856197" cy="21177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12/05/25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12/05/25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u="none" strike="noStrike" dirty="0">
                <a:solidFill>
                  <a:srgbClr val="000000"/>
                </a:solidFill>
                <a:effectLst/>
                <a:latin typeface="-webkit-standard"/>
              </a:rPr>
              <a:t>l </a:t>
            </a:r>
            <a:r>
              <a:rPr lang="it-IT" b="1" i="0" u="none" strike="noStrike" dirty="0">
                <a:solidFill>
                  <a:srgbClr val="000000"/>
                </a:solidFill>
                <a:effectLst/>
              </a:rPr>
              <a:t>GLP-1</a:t>
            </a:r>
            <a:r>
              <a:rPr lang="it-IT" b="0" i="0" u="none" strike="noStrike" dirty="0">
                <a:solidFill>
                  <a:srgbClr val="000000"/>
                </a:solidFill>
                <a:effectLst/>
                <a:latin typeface="-webkit-standard"/>
              </a:rPr>
              <a:t> (</a:t>
            </a:r>
            <a:r>
              <a:rPr lang="it-IT" b="0" i="0" u="none" strike="noStrike" dirty="0" err="1">
                <a:solidFill>
                  <a:srgbClr val="000000"/>
                </a:solidFill>
                <a:effectLst/>
                <a:latin typeface="-webkit-standard"/>
              </a:rPr>
              <a:t>Glucagon</a:t>
            </a:r>
            <a:r>
              <a:rPr lang="it-IT" b="0" i="0" u="none" strike="noStrike" dirty="0">
                <a:solidFill>
                  <a:srgbClr val="000000"/>
                </a:solidFill>
                <a:effectLst/>
                <a:latin typeface="-webkit-standard"/>
              </a:rPr>
              <a:t>-Like Peptide-1) è un </a:t>
            </a:r>
            <a:r>
              <a:rPr lang="it-IT" b="1" i="0" u="none" strike="noStrike" dirty="0">
                <a:solidFill>
                  <a:srgbClr val="000000"/>
                </a:solidFill>
                <a:effectLst/>
              </a:rPr>
              <a:t>ormone intestinale</a:t>
            </a:r>
            <a:r>
              <a:rPr lang="it-IT" b="0" i="0" u="none" strike="noStrike" dirty="0">
                <a:solidFill>
                  <a:srgbClr val="000000"/>
                </a:solidFill>
                <a:effectLst/>
                <a:latin typeface="-webkit-standard"/>
              </a:rPr>
              <a:t> prodotto principalmente dalle cellule </a:t>
            </a:r>
            <a:r>
              <a:rPr lang="it-IT" b="1" i="0" u="none" strike="noStrike" dirty="0">
                <a:solidFill>
                  <a:srgbClr val="000000"/>
                </a:solidFill>
                <a:effectLst/>
              </a:rPr>
              <a:t>L dell’intestino tenue</a:t>
            </a:r>
            <a:r>
              <a:rPr lang="it-IT" b="0" i="0" u="none" strike="noStrike" dirty="0">
                <a:solidFill>
                  <a:srgbClr val="000000"/>
                </a:solidFill>
                <a:effectLst/>
                <a:latin typeface="-webkit-standard"/>
              </a:rPr>
              <a:t>, in risposta all’assunzione di cibo.</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2</a:t>
            </a:fld>
            <a:endParaRPr lang="it-IT" noProof="0" dirty="0"/>
          </a:p>
        </p:txBody>
      </p:sp>
    </p:spTree>
    <p:extLst>
      <p:ext uri="{BB962C8B-B14F-4D97-AF65-F5344CB8AC3E}">
        <p14:creationId xmlns:p14="http://schemas.microsoft.com/office/powerpoint/2010/main" val="383153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12/05/25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12/05/25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12/05/25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12/05/25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12/05/25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12/05/25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12/05/25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12/05/25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12/05/25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12/05/25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12/05/25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12/05/25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a16="http://schemas.microsoft.com/office/drawing/2014/main" id="{5D945A0D-0BC2-5D67-1B64-3021BAD7BF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38" y="0"/>
            <a:ext cx="501808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12/05/25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12/05/25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12/05/25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12/05/25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12/05/25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12/05/25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12/05/25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90775C3D-C100-72AE-04FB-C04AC0D7DE43}"/>
              </a:ext>
            </a:extLst>
          </p:cNvPr>
          <p:cNvSpPr/>
          <p:nvPr userDrawn="1"/>
        </p:nvSpPr>
        <p:spPr>
          <a:xfrm>
            <a:off x="0" y="6174807"/>
            <a:ext cx="12192000" cy="683193"/>
          </a:xfrm>
          <a:prstGeom prst="rect">
            <a:avLst/>
          </a:prstGeom>
          <a:solidFill>
            <a:srgbClr val="11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rallelogramma 14">
            <a:extLst>
              <a:ext uri="{FF2B5EF4-FFF2-40B4-BE49-F238E27FC236}">
                <a16:creationId xmlns:a16="http://schemas.microsoft.com/office/drawing/2014/main" id="{AF082EE3-41AA-4817-A1CC-C33DDB8F675F}"/>
              </a:ext>
            </a:extLst>
          </p:cNvPr>
          <p:cNvSpPr/>
          <p:nvPr userDrawn="1"/>
        </p:nvSpPr>
        <p:spPr>
          <a:xfrm>
            <a:off x="4434494" y="-124691"/>
            <a:ext cx="2857500" cy="6299498"/>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B5E029AD-6703-A540-841D-BE7462E7B0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4807"/>
            <a:ext cx="3707476" cy="683193"/>
          </a:xfrm>
          <a:prstGeom prst="rect">
            <a:avLst/>
          </a:prstGeom>
        </p:spPr>
      </p:pic>
      <p:sp>
        <p:nvSpPr>
          <p:cNvPr id="9" name="Rettangolo 8">
            <a:extLst>
              <a:ext uri="{FF2B5EF4-FFF2-40B4-BE49-F238E27FC236}">
                <a16:creationId xmlns:a16="http://schemas.microsoft.com/office/drawing/2014/main" id="{D1867750-EA89-EFEA-40CB-4FA8E18FEF5A}"/>
              </a:ext>
            </a:extLst>
          </p:cNvPr>
          <p:cNvSpPr/>
          <p:nvPr userDrawn="1"/>
        </p:nvSpPr>
        <p:spPr>
          <a:xfrm rot="16200000">
            <a:off x="6073140" y="76728"/>
            <a:ext cx="45719" cy="12191999"/>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12/05/25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6096000" y="720194"/>
            <a:ext cx="5065060" cy="2374213"/>
          </a:xfrm>
        </p:spPr>
        <p:txBody>
          <a:bodyPr>
            <a:normAutofit/>
          </a:bodyPr>
          <a:lstStyle/>
          <a:p>
            <a:r>
              <a:rPr lang="it-IT" sz="8000" dirty="0"/>
              <a:t>STORIA DEL GLP-1</a:t>
            </a:r>
          </a:p>
        </p:txBody>
      </p:sp>
      <p:sp>
        <p:nvSpPr>
          <p:cNvPr id="6" name="Sottotitolo 3">
            <a:extLst>
              <a:ext uri="{FF2B5EF4-FFF2-40B4-BE49-F238E27FC236}">
                <a16:creationId xmlns:a16="http://schemas.microsoft.com/office/drawing/2014/main" id="{997CC905-7713-7DC4-3DD0-A7DE3EB945E7}"/>
              </a:ext>
            </a:extLst>
          </p:cNvPr>
          <p:cNvSpPr>
            <a:spLocks noGrp="1"/>
          </p:cNvSpPr>
          <p:nvPr>
            <p:ph type="subTitle" idx="1"/>
          </p:nvPr>
        </p:nvSpPr>
        <p:spPr>
          <a:xfrm>
            <a:off x="5619451" y="4024935"/>
            <a:ext cx="6412603" cy="2587954"/>
          </a:xfrm>
        </p:spPr>
        <p:txBody>
          <a:bodyPr>
            <a:normAutofit fontScale="25000" lnSpcReduction="20000"/>
          </a:bodyPr>
          <a:lstStyle/>
          <a:p>
            <a:pPr marL="0" marR="0" lvl="0" indent="0" algn="l" defTabSz="914400" rtl="0" eaLnBrk="1" fontAlgn="auto" latinLnBrk="0" hangingPunct="1">
              <a:lnSpc>
                <a:spcPct val="100000"/>
              </a:lnSpc>
              <a:spcBef>
                <a:spcPts val="1200"/>
              </a:spcBef>
              <a:spcAft>
                <a:spcPts val="200"/>
              </a:spcAft>
              <a:buClr>
                <a:srgbClr val="4F81BD"/>
              </a:buClr>
              <a:buSzPct val="100000"/>
              <a:buFont typeface="Wingdings" panose="05000000000000000000" pitchFamily="2" charset="2"/>
              <a:buNone/>
              <a:tabLst/>
              <a:defRPr/>
            </a:pPr>
            <a:r>
              <a:rPr kumimoji="0" lang="it-IT" sz="7200" b="1" i="0" u="none" strike="noStrike" kern="1200" cap="all" spc="200" normalizeH="0" baseline="0" noProof="0" dirty="0">
                <a:ln>
                  <a:noFill/>
                </a:ln>
                <a:solidFill>
                  <a:srgbClr val="E98B0D"/>
                </a:solidFill>
                <a:effectLst/>
                <a:uLnTx/>
                <a:uFillTx/>
                <a:latin typeface="Calibri" panose="020F0502020204030204"/>
                <a:ea typeface="+mn-ea"/>
                <a:cs typeface="+mn-cs"/>
              </a:rPr>
              <a:t>GIOVANNA PAVONE</a:t>
            </a:r>
          </a:p>
          <a:p>
            <a:pPr marL="0" marR="0" lvl="0" indent="0" algn="l" defTabSz="914400" rtl="0" eaLnBrk="1" fontAlgn="auto" latinLnBrk="0" hangingPunct="1">
              <a:lnSpc>
                <a:spcPct val="100000"/>
              </a:lnSpc>
              <a:spcBef>
                <a:spcPts val="1200"/>
              </a:spcBef>
              <a:spcAft>
                <a:spcPts val="200"/>
              </a:spcAft>
              <a:buClr>
                <a:srgbClr val="4A66AC"/>
              </a:buClr>
              <a:buSzPct val="100000"/>
              <a:buFont typeface="Wingdings" panose="05000000000000000000" pitchFamily="2" charset="2"/>
              <a:buNone/>
              <a:tabLst/>
              <a:defRPr/>
            </a:pPr>
            <a:endParaRPr kumimoji="0" lang="it-IT" sz="7200" b="1" i="0" u="none" strike="noStrike" kern="1200" cap="all" spc="200" normalizeH="0" baseline="0" noProof="0" dirty="0">
              <a:ln>
                <a:noFill/>
              </a:ln>
              <a:solidFill>
                <a:srgbClr val="00ACB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200"/>
              </a:spcAft>
              <a:buClr>
                <a:srgbClr val="4A66AC"/>
              </a:buClr>
              <a:buSzPct val="100000"/>
              <a:buFont typeface="Wingdings" panose="05000000000000000000" pitchFamily="2" charset="2"/>
              <a:buNone/>
              <a:tabLst/>
              <a:defRPr/>
            </a:pPr>
            <a:r>
              <a:rPr kumimoji="0" lang="it-IT" sz="7200" b="1" i="0" u="none" strike="noStrike" kern="1200" cap="all" spc="200" normalizeH="0" baseline="0" noProof="0" dirty="0">
                <a:ln>
                  <a:noFill/>
                </a:ln>
                <a:solidFill>
                  <a:srgbClr val="00ACB6"/>
                </a:solidFill>
                <a:effectLst/>
                <a:uLnTx/>
                <a:uFillTx/>
                <a:latin typeface="Calibri" panose="020F0502020204030204"/>
                <a:ea typeface="+mn-ea"/>
                <a:cs typeface="+mn-cs"/>
              </a:rPr>
              <a:t>Università di Foggia</a:t>
            </a:r>
          </a:p>
          <a:p>
            <a:pPr marL="0" marR="0" lvl="0" indent="0" algn="l" defTabSz="914400" rtl="0" eaLnBrk="1" fontAlgn="auto" latinLnBrk="0" hangingPunct="1">
              <a:lnSpc>
                <a:spcPct val="100000"/>
              </a:lnSpc>
              <a:spcBef>
                <a:spcPts val="1200"/>
              </a:spcBef>
              <a:spcAft>
                <a:spcPts val="200"/>
              </a:spcAft>
              <a:buClr>
                <a:srgbClr val="4A66AC"/>
              </a:buClr>
              <a:buSzPct val="100000"/>
              <a:buFont typeface="Wingdings" panose="05000000000000000000" pitchFamily="2" charset="2"/>
              <a:buNone/>
              <a:tabLst/>
              <a:defRPr/>
            </a:pPr>
            <a:r>
              <a:rPr kumimoji="0" lang="it-IT" sz="6400" b="1" i="0" u="none" strike="noStrike" kern="1200" cap="all" spc="200" normalizeH="0" baseline="0" noProof="0" dirty="0">
                <a:ln>
                  <a:noFill/>
                </a:ln>
                <a:solidFill>
                  <a:srgbClr val="00ACB6"/>
                </a:solidFill>
                <a:effectLst/>
                <a:uLnTx/>
                <a:uFillTx/>
                <a:latin typeface="Calibri" panose="020F0502020204030204"/>
                <a:ea typeface="+mn-ea"/>
                <a:cs typeface="+mn-cs"/>
              </a:rPr>
              <a:t>Clinica Chirurgica:</a:t>
            </a:r>
          </a:p>
          <a:p>
            <a:pPr marL="0" marR="0" lvl="0" indent="0" algn="l" defTabSz="914400" rtl="0" eaLnBrk="1" fontAlgn="auto" latinLnBrk="0" hangingPunct="1">
              <a:lnSpc>
                <a:spcPct val="100000"/>
              </a:lnSpc>
              <a:spcBef>
                <a:spcPts val="1200"/>
              </a:spcBef>
              <a:spcAft>
                <a:spcPts val="200"/>
              </a:spcAft>
              <a:buClr>
                <a:srgbClr val="4A66AC"/>
              </a:buClr>
              <a:buSzPct val="100000"/>
              <a:buFont typeface="Wingdings" panose="05000000000000000000" pitchFamily="2" charset="2"/>
              <a:buNone/>
              <a:tabLst/>
              <a:defRPr/>
            </a:pPr>
            <a:r>
              <a:rPr kumimoji="0" lang="it-IT" sz="6400" b="1" i="1" u="none" strike="noStrike" kern="1200" cap="none" spc="200" normalizeH="0" baseline="0" noProof="0" dirty="0">
                <a:ln>
                  <a:noFill/>
                </a:ln>
                <a:solidFill>
                  <a:srgbClr val="00ACB6"/>
                </a:solidFill>
                <a:effectLst/>
                <a:uLnTx/>
                <a:uFillTx/>
                <a:latin typeface="Calibri" panose="020F0502020204030204"/>
                <a:ea typeface="+mn-ea"/>
                <a:cs typeface="+mn-cs"/>
              </a:rPr>
              <a:t>Direttore Prof. Antonio Ambrosi</a:t>
            </a:r>
          </a:p>
          <a:p>
            <a:pPr marL="0" marR="0" lvl="0" indent="0" algn="l" defTabSz="914400" rtl="0" eaLnBrk="1" fontAlgn="auto" latinLnBrk="0" hangingPunct="1">
              <a:lnSpc>
                <a:spcPct val="100000"/>
              </a:lnSpc>
              <a:spcBef>
                <a:spcPts val="1200"/>
              </a:spcBef>
              <a:spcAft>
                <a:spcPts val="200"/>
              </a:spcAft>
              <a:buClr>
                <a:srgbClr val="4A66AC"/>
              </a:buClr>
              <a:buSzPct val="100000"/>
              <a:buFont typeface="Wingdings" panose="05000000000000000000" pitchFamily="2" charset="2"/>
              <a:buNone/>
              <a:tabLst/>
              <a:defRPr/>
            </a:pPr>
            <a:r>
              <a:rPr kumimoji="0" lang="it-IT" sz="6400" b="1" i="0" u="none" strike="noStrike" kern="1200" cap="all" spc="200" normalizeH="0" baseline="0" noProof="0" dirty="0">
                <a:ln>
                  <a:noFill/>
                </a:ln>
                <a:solidFill>
                  <a:srgbClr val="00ACB6"/>
                </a:solidFill>
                <a:effectLst/>
                <a:uLnTx/>
                <a:uFillTx/>
                <a:latin typeface="Calibri" panose="020F0502020204030204"/>
                <a:ea typeface="+mn-ea"/>
                <a:cs typeface="+mn-cs"/>
              </a:rPr>
              <a:t>Scuola di Specializzazione in Chirurgia Generale: </a:t>
            </a:r>
          </a:p>
          <a:p>
            <a:pPr marL="0" marR="0" lvl="0" indent="0" algn="l" defTabSz="914400" rtl="0" eaLnBrk="1" fontAlgn="auto" latinLnBrk="0" hangingPunct="1">
              <a:lnSpc>
                <a:spcPct val="100000"/>
              </a:lnSpc>
              <a:spcBef>
                <a:spcPts val="1200"/>
              </a:spcBef>
              <a:spcAft>
                <a:spcPts val="200"/>
              </a:spcAft>
              <a:buClr>
                <a:srgbClr val="4A66AC"/>
              </a:buClr>
              <a:buSzPct val="100000"/>
              <a:buFont typeface="Wingdings" panose="05000000000000000000" pitchFamily="2" charset="2"/>
              <a:buNone/>
              <a:tabLst/>
              <a:defRPr/>
            </a:pPr>
            <a:r>
              <a:rPr kumimoji="0" lang="it-IT" sz="6400" b="1" i="1" u="none" strike="noStrike" kern="1200" cap="none" spc="200" normalizeH="0" baseline="0" noProof="0" dirty="0">
                <a:ln>
                  <a:noFill/>
                </a:ln>
                <a:solidFill>
                  <a:srgbClr val="00ACB6"/>
                </a:solidFill>
                <a:effectLst/>
                <a:uLnTx/>
                <a:uFillTx/>
                <a:latin typeface="Calibri" panose="020F0502020204030204"/>
                <a:ea typeface="+mn-ea"/>
                <a:cs typeface="+mn-cs"/>
              </a:rPr>
              <a:t>Direttore Prof. Nicola Tartaglia </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53CE7-423D-2D4A-8138-C073C5B9E2C4}"/>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314A941A-1573-67CC-67DC-C02CC58459E4}"/>
              </a:ext>
            </a:extLst>
          </p:cNvPr>
          <p:cNvSpPr txBox="1"/>
          <p:nvPr/>
        </p:nvSpPr>
        <p:spPr>
          <a:xfrm>
            <a:off x="6657169" y="707886"/>
            <a:ext cx="5416012" cy="5262979"/>
          </a:xfrm>
          <a:prstGeom prst="rect">
            <a:avLst/>
          </a:prstGeom>
          <a:noFill/>
        </p:spPr>
        <p:txBody>
          <a:bodyPr wrap="square">
            <a:spAutoFit/>
          </a:bodyPr>
          <a:lstStyle/>
          <a:p>
            <a:pPr algn="l"/>
            <a:r>
              <a:rPr lang="it-IT" sz="1600" b="1" i="0" u="none" strike="noStrike" dirty="0">
                <a:solidFill>
                  <a:srgbClr val="000000"/>
                </a:solidFill>
                <a:effectLst/>
              </a:rPr>
              <a:t>Nome commerciale</a:t>
            </a:r>
            <a:r>
              <a:rPr lang="it-IT" sz="1600" b="0" i="0" u="none" strike="noStrike" dirty="0">
                <a:solidFill>
                  <a:srgbClr val="000000"/>
                </a:solidFill>
                <a:effectLst/>
              </a:rPr>
              <a:t>: </a:t>
            </a:r>
            <a:r>
              <a:rPr lang="it-IT" sz="1600" b="0" i="0" u="none" strike="noStrike" dirty="0" err="1">
                <a:solidFill>
                  <a:srgbClr val="000000"/>
                </a:solidFill>
                <a:effectLst/>
              </a:rPr>
              <a:t>Mounjaro</a:t>
            </a:r>
            <a:r>
              <a:rPr lang="it-IT" sz="1600" b="0" i="0" u="none" strike="noStrike" dirty="0">
                <a:solidFill>
                  <a:srgbClr val="000000"/>
                </a:solidFill>
                <a:effectLst/>
              </a:rPr>
              <a:t>®</a:t>
            </a:r>
          </a:p>
          <a:p>
            <a:pPr algn="l"/>
            <a:r>
              <a:rPr lang="it-IT" sz="1600" b="1" i="0" u="none" strike="noStrike" dirty="0">
                <a:solidFill>
                  <a:srgbClr val="000000"/>
                </a:solidFill>
                <a:effectLst/>
              </a:rPr>
              <a:t>Principio attivo</a:t>
            </a:r>
            <a:r>
              <a:rPr lang="it-IT" sz="1600" b="0" i="0" u="none" strike="noStrike" dirty="0">
                <a:solidFill>
                  <a:srgbClr val="000000"/>
                </a:solidFill>
                <a:effectLst/>
              </a:rPr>
              <a:t>: </a:t>
            </a:r>
            <a:r>
              <a:rPr lang="it-IT" sz="1600" b="0" i="0" u="none" strike="noStrike" dirty="0" err="1">
                <a:solidFill>
                  <a:srgbClr val="000000"/>
                </a:solidFill>
                <a:effectLst/>
              </a:rPr>
              <a:t>Tirzepatide</a:t>
            </a:r>
            <a:r>
              <a:rPr lang="it-IT" sz="1600" b="0" i="0" u="none" strike="noStrike" dirty="0">
                <a:solidFill>
                  <a:srgbClr val="000000"/>
                </a:solidFill>
                <a:effectLst/>
              </a:rPr>
              <a:t> (agonista duale GIP/GLP-1)</a:t>
            </a:r>
          </a:p>
          <a:p>
            <a:pPr algn="l"/>
            <a:r>
              <a:rPr lang="it-IT" sz="1600" b="1" i="0" u="none" strike="noStrike" dirty="0">
                <a:solidFill>
                  <a:srgbClr val="000000"/>
                </a:solidFill>
                <a:effectLst/>
              </a:rPr>
              <a:t>Approvazione FDA</a:t>
            </a:r>
            <a:r>
              <a:rPr lang="it-IT" sz="1600" b="0" i="0" u="none" strike="noStrike" dirty="0">
                <a:solidFill>
                  <a:srgbClr val="000000"/>
                </a:solidFill>
                <a:effectLst/>
              </a:rPr>
              <a:t>: </a:t>
            </a:r>
            <a:r>
              <a:rPr lang="it-IT" sz="1600" i="0" u="none" strike="noStrike" dirty="0">
                <a:solidFill>
                  <a:srgbClr val="000000"/>
                </a:solidFill>
                <a:effectLst/>
              </a:rPr>
              <a:t>13 maggio 2022</a:t>
            </a:r>
          </a:p>
          <a:p>
            <a:pPr algn="l"/>
            <a:r>
              <a:rPr lang="it-IT" sz="1600" b="1" i="0" u="none" strike="noStrike" dirty="0">
                <a:solidFill>
                  <a:srgbClr val="000000"/>
                </a:solidFill>
                <a:effectLst/>
              </a:rPr>
              <a:t>Produttore</a:t>
            </a:r>
            <a:r>
              <a:rPr lang="it-IT" sz="1600" b="0" i="0" u="none" strike="noStrike" dirty="0">
                <a:solidFill>
                  <a:srgbClr val="000000"/>
                </a:solidFill>
                <a:effectLst/>
              </a:rPr>
              <a:t>: Eli Lilly</a:t>
            </a:r>
          </a:p>
          <a:p>
            <a:pPr algn="l"/>
            <a:r>
              <a:rPr lang="it-IT" sz="1600" b="1" i="0" u="none" strike="noStrike" dirty="0">
                <a:solidFill>
                  <a:srgbClr val="000000"/>
                </a:solidFill>
                <a:effectLst/>
              </a:rPr>
              <a:t>Indicazione</a:t>
            </a:r>
            <a:r>
              <a:rPr lang="it-IT" sz="1600" b="0" i="0" u="none" strike="noStrike" dirty="0">
                <a:solidFill>
                  <a:srgbClr val="000000"/>
                </a:solidFill>
                <a:effectLst/>
              </a:rPr>
              <a:t>:</a:t>
            </a:r>
          </a:p>
          <a:p>
            <a:pPr marL="742950" lvl="1" indent="-285750" algn="l">
              <a:buFont typeface="Arial" panose="020B0604020202020204" pitchFamily="34" charset="0"/>
              <a:buChar char="•"/>
            </a:pPr>
            <a:r>
              <a:rPr lang="it-IT" sz="1600" b="0" i="0" u="none" strike="noStrike" dirty="0">
                <a:solidFill>
                  <a:srgbClr val="000000"/>
                </a:solidFill>
                <a:effectLst/>
              </a:rPr>
              <a:t>Trattamento del </a:t>
            </a:r>
            <a:r>
              <a:rPr lang="it-IT" sz="1600" b="1" i="0" u="none" strike="noStrike" dirty="0">
                <a:solidFill>
                  <a:srgbClr val="000000"/>
                </a:solidFill>
                <a:effectLst/>
              </a:rPr>
              <a:t>diabete mellito di tipo 2</a:t>
            </a:r>
            <a:r>
              <a:rPr lang="it-IT" sz="1600" b="0" i="0" u="none" strike="noStrike" dirty="0">
                <a:solidFill>
                  <a:srgbClr val="000000"/>
                </a:solidFill>
                <a:effectLst/>
              </a:rPr>
              <a:t> in adulti, in aggiunta a dieta e attività fisica</a:t>
            </a:r>
          </a:p>
          <a:p>
            <a:pPr marL="742950" lvl="1" indent="-285750" algn="l">
              <a:buFont typeface="Arial" panose="020B0604020202020204" pitchFamily="34" charset="0"/>
              <a:buChar char="•"/>
            </a:pPr>
            <a:r>
              <a:rPr lang="it-IT" sz="1600" b="1" i="0" u="none" strike="noStrike" dirty="0">
                <a:solidFill>
                  <a:srgbClr val="000000"/>
                </a:solidFill>
                <a:effectLst/>
              </a:rPr>
              <a:t>Non indicato per</a:t>
            </a:r>
            <a:r>
              <a:rPr lang="it-IT" sz="1600" b="0" i="0" u="none" strike="noStrike" dirty="0">
                <a:solidFill>
                  <a:srgbClr val="000000"/>
                </a:solidFill>
                <a:effectLst/>
              </a:rPr>
              <a:t> diabete di tipo 1 o chetosi diabetica</a:t>
            </a:r>
          </a:p>
          <a:p>
            <a:pPr algn="l">
              <a:buNone/>
            </a:pPr>
            <a:r>
              <a:rPr lang="it-IT" sz="1600" b="1" i="0" u="none" strike="noStrike" dirty="0">
                <a:solidFill>
                  <a:srgbClr val="000000"/>
                </a:solidFill>
                <a:effectLst/>
              </a:rPr>
              <a:t>Meccanismo d’azione</a:t>
            </a:r>
          </a:p>
          <a:p>
            <a:pPr algn="l">
              <a:buNone/>
            </a:pPr>
            <a:r>
              <a:rPr lang="it-IT" sz="1600" b="1" i="0" u="none" strike="noStrike" dirty="0">
                <a:solidFill>
                  <a:srgbClr val="000000"/>
                </a:solidFill>
                <a:effectLst/>
              </a:rPr>
              <a:t>Agonista duale</a:t>
            </a:r>
            <a:r>
              <a:rPr lang="it-IT" sz="1600" b="0" i="0" u="none" strike="noStrike" dirty="0">
                <a:solidFill>
                  <a:srgbClr val="000000"/>
                </a:solidFill>
                <a:effectLst/>
              </a:rPr>
              <a:t> dei recettori:</a:t>
            </a:r>
          </a:p>
          <a:p>
            <a:pPr algn="l"/>
            <a:r>
              <a:rPr lang="it-IT" sz="1600" b="1" i="0" u="none" strike="noStrike" dirty="0">
                <a:solidFill>
                  <a:srgbClr val="000000"/>
                </a:solidFill>
                <a:effectLst/>
              </a:rPr>
              <a:t>GIP (</a:t>
            </a:r>
            <a:r>
              <a:rPr lang="it-IT" sz="1600" b="1" i="0" u="none" strike="noStrike" dirty="0" err="1">
                <a:solidFill>
                  <a:srgbClr val="000000"/>
                </a:solidFill>
                <a:effectLst/>
              </a:rPr>
              <a:t>Gastric</a:t>
            </a:r>
            <a:r>
              <a:rPr lang="it-IT" sz="1600" b="1" i="0" u="none" strike="noStrike" dirty="0">
                <a:solidFill>
                  <a:srgbClr val="000000"/>
                </a:solidFill>
                <a:effectLst/>
              </a:rPr>
              <a:t> </a:t>
            </a:r>
            <a:r>
              <a:rPr lang="it-IT" sz="1600" b="1" i="0" u="none" strike="noStrike" dirty="0" err="1">
                <a:solidFill>
                  <a:srgbClr val="000000"/>
                </a:solidFill>
                <a:effectLst/>
              </a:rPr>
              <a:t>Inhibitory</a:t>
            </a:r>
            <a:r>
              <a:rPr lang="it-IT" sz="1600" b="1" i="0" u="none" strike="noStrike" dirty="0">
                <a:solidFill>
                  <a:srgbClr val="000000"/>
                </a:solidFill>
                <a:effectLst/>
              </a:rPr>
              <a:t> </a:t>
            </a:r>
            <a:r>
              <a:rPr lang="it-IT" sz="1600" b="1" i="0" u="none" strike="noStrike" dirty="0" err="1">
                <a:solidFill>
                  <a:srgbClr val="000000"/>
                </a:solidFill>
                <a:effectLst/>
              </a:rPr>
              <a:t>Polypeptide</a:t>
            </a:r>
            <a:r>
              <a:rPr lang="it-IT" sz="1600" b="1" i="0" u="none" strike="noStrike" dirty="0">
                <a:solidFill>
                  <a:srgbClr val="000000"/>
                </a:solidFill>
                <a:effectLst/>
              </a:rPr>
              <a:t>)</a:t>
            </a:r>
            <a:br>
              <a:rPr lang="it-IT" sz="1600" b="0" i="0" u="none" strike="noStrike" dirty="0">
                <a:solidFill>
                  <a:srgbClr val="000000"/>
                </a:solidFill>
                <a:effectLst/>
              </a:rPr>
            </a:br>
            <a:r>
              <a:rPr lang="it-IT" sz="1600" b="0" i="0" u="none" strike="noStrike" dirty="0">
                <a:solidFill>
                  <a:srgbClr val="000000"/>
                </a:solidFill>
                <a:effectLst/>
              </a:rPr>
              <a:t>▫ Aumenta la sensibilità insulinica</a:t>
            </a:r>
            <a:br>
              <a:rPr lang="it-IT" sz="1600" b="0" i="0" u="none" strike="noStrike" dirty="0">
                <a:solidFill>
                  <a:srgbClr val="000000"/>
                </a:solidFill>
                <a:effectLst/>
              </a:rPr>
            </a:br>
            <a:r>
              <a:rPr lang="it-IT" sz="1600" b="0" i="0" u="none" strike="noStrike" dirty="0">
                <a:solidFill>
                  <a:srgbClr val="000000"/>
                </a:solidFill>
                <a:effectLst/>
              </a:rPr>
              <a:t>▫ </a:t>
            </a:r>
            <a:r>
              <a:rPr lang="it-IT" sz="1600" b="0" i="0" u="none" strike="noStrike" dirty="0" err="1">
                <a:solidFill>
                  <a:srgbClr val="000000"/>
                </a:solidFill>
                <a:effectLst/>
              </a:rPr>
              <a:t>Sinergizza</a:t>
            </a:r>
            <a:r>
              <a:rPr lang="it-IT" sz="1600" b="0" i="0" u="none" strike="noStrike" dirty="0">
                <a:solidFill>
                  <a:srgbClr val="000000"/>
                </a:solidFill>
                <a:effectLst/>
              </a:rPr>
              <a:t> con GLP-1 per il controllo glicemico</a:t>
            </a:r>
          </a:p>
          <a:p>
            <a:pPr algn="l"/>
            <a:r>
              <a:rPr lang="it-IT" sz="1600" b="1" i="0" u="none" strike="noStrike" dirty="0">
                <a:solidFill>
                  <a:srgbClr val="000000"/>
                </a:solidFill>
                <a:effectLst/>
              </a:rPr>
              <a:t>GLP-1 (</a:t>
            </a:r>
            <a:r>
              <a:rPr lang="it-IT" sz="1600" b="1" i="0" u="none" strike="noStrike" dirty="0" err="1">
                <a:solidFill>
                  <a:srgbClr val="000000"/>
                </a:solidFill>
                <a:effectLst/>
              </a:rPr>
              <a:t>Glucagon</a:t>
            </a:r>
            <a:r>
              <a:rPr lang="it-IT" sz="1600" b="1" i="0" u="none" strike="noStrike" dirty="0">
                <a:solidFill>
                  <a:srgbClr val="000000"/>
                </a:solidFill>
                <a:effectLst/>
              </a:rPr>
              <a:t>-like peptide-1)</a:t>
            </a:r>
            <a:br>
              <a:rPr lang="it-IT" sz="1600" b="0" i="0" u="none" strike="noStrike" dirty="0">
                <a:solidFill>
                  <a:srgbClr val="000000"/>
                </a:solidFill>
                <a:effectLst/>
              </a:rPr>
            </a:br>
            <a:r>
              <a:rPr lang="it-IT" sz="1600" b="0" i="0" u="none" strike="noStrike" dirty="0">
                <a:solidFill>
                  <a:srgbClr val="000000"/>
                </a:solidFill>
                <a:effectLst/>
              </a:rPr>
              <a:t>▫ Stimola la secrezione di insulina (glucosio-dipendente)</a:t>
            </a:r>
            <a:br>
              <a:rPr lang="it-IT" sz="1600" b="0" i="0" u="none" strike="noStrike" dirty="0">
                <a:solidFill>
                  <a:srgbClr val="000000"/>
                </a:solidFill>
                <a:effectLst/>
              </a:rPr>
            </a:br>
            <a:r>
              <a:rPr lang="it-IT" sz="1600" b="0" i="0" u="none" strike="noStrike" dirty="0">
                <a:solidFill>
                  <a:srgbClr val="000000"/>
                </a:solidFill>
                <a:effectLst/>
              </a:rPr>
              <a:t>▫ Inibisce la secrezione di glucagone</a:t>
            </a:r>
            <a:br>
              <a:rPr lang="it-IT" sz="1600" b="0" i="0" u="none" strike="noStrike" dirty="0">
                <a:solidFill>
                  <a:srgbClr val="000000"/>
                </a:solidFill>
                <a:effectLst/>
              </a:rPr>
            </a:br>
            <a:r>
              <a:rPr lang="it-IT" sz="1600" b="0" i="0" u="none" strike="noStrike" dirty="0">
                <a:solidFill>
                  <a:srgbClr val="000000"/>
                </a:solidFill>
                <a:effectLst/>
              </a:rPr>
              <a:t>▫ Rallenta lo svuotamento gastrico</a:t>
            </a:r>
            <a:br>
              <a:rPr lang="it-IT" sz="1600" b="0" i="0" u="none" strike="noStrike" dirty="0">
                <a:solidFill>
                  <a:srgbClr val="000000"/>
                </a:solidFill>
                <a:effectLst/>
              </a:rPr>
            </a:br>
            <a:r>
              <a:rPr lang="it-IT" sz="1600" b="0" i="0" u="none" strike="noStrike" dirty="0">
                <a:solidFill>
                  <a:srgbClr val="000000"/>
                </a:solidFill>
                <a:effectLst/>
              </a:rPr>
              <a:t>▫ Riduce l’appetito</a:t>
            </a:r>
          </a:p>
          <a:p>
            <a:pPr algn="l"/>
            <a:r>
              <a:rPr lang="it-IT" sz="1600" b="1" i="0" u="none" strike="noStrike" dirty="0">
                <a:solidFill>
                  <a:srgbClr val="000000"/>
                </a:solidFill>
                <a:effectLst/>
              </a:rPr>
              <a:t>Modalità di somministrazione</a:t>
            </a:r>
          </a:p>
          <a:p>
            <a:pPr algn="l">
              <a:buFont typeface="Arial" panose="020B0604020202020204" pitchFamily="34" charset="0"/>
              <a:buChar char="•"/>
            </a:pPr>
            <a:r>
              <a:rPr lang="it-IT" sz="1600" i="0" u="none" strike="noStrike" dirty="0">
                <a:solidFill>
                  <a:srgbClr val="000000"/>
                </a:solidFill>
                <a:effectLst/>
              </a:rPr>
              <a:t>Iniezione sottocutanea settimanale</a:t>
            </a:r>
          </a:p>
          <a:p>
            <a:pPr algn="l">
              <a:buFont typeface="Arial" panose="020B0604020202020204" pitchFamily="34" charset="0"/>
              <a:buChar char="•"/>
            </a:pPr>
            <a:r>
              <a:rPr lang="it-IT" sz="1600" b="0" i="0" u="none" strike="noStrike" dirty="0">
                <a:solidFill>
                  <a:srgbClr val="000000"/>
                </a:solidFill>
                <a:effectLst/>
              </a:rPr>
              <a:t>Dose iniziale: 2,5 mg/sett. → titolazione fino a max 15 mg</a:t>
            </a:r>
          </a:p>
        </p:txBody>
      </p:sp>
      <p:sp>
        <p:nvSpPr>
          <p:cNvPr id="4" name="CasellaDiTesto 3">
            <a:extLst>
              <a:ext uri="{FF2B5EF4-FFF2-40B4-BE49-F238E27FC236}">
                <a16:creationId xmlns:a16="http://schemas.microsoft.com/office/drawing/2014/main" id="{F8E52EF3-DF71-DA79-E796-ADFBCFB8B494}"/>
              </a:ext>
            </a:extLst>
          </p:cNvPr>
          <p:cNvSpPr txBox="1"/>
          <p:nvPr/>
        </p:nvSpPr>
        <p:spPr>
          <a:xfrm>
            <a:off x="3443206" y="0"/>
            <a:ext cx="4491926" cy="707886"/>
          </a:xfrm>
          <a:prstGeom prst="rect">
            <a:avLst/>
          </a:prstGeom>
          <a:noFill/>
        </p:spPr>
        <p:txBody>
          <a:bodyPr wrap="square">
            <a:spAutoFit/>
          </a:bodyPr>
          <a:lstStyle/>
          <a:p>
            <a:r>
              <a:rPr lang="it-IT" sz="4000" b="0" i="0" u="none" strike="noStrike" dirty="0">
                <a:solidFill>
                  <a:srgbClr val="000000"/>
                </a:solidFill>
                <a:effectLst/>
                <a:latin typeface="-webkit-standard"/>
              </a:rPr>
              <a:t>💉</a:t>
            </a:r>
            <a:r>
              <a:rPr lang="it-IT" sz="3200" b="0" i="0" u="none" strike="noStrike" dirty="0">
                <a:solidFill>
                  <a:srgbClr val="0070C0"/>
                </a:solidFill>
                <a:effectLst/>
                <a:latin typeface="-webkit-standard"/>
              </a:rPr>
              <a:t> </a:t>
            </a:r>
            <a:r>
              <a:rPr lang="it-IT" sz="3200" b="1" i="0" u="none" strike="noStrike" dirty="0">
                <a:solidFill>
                  <a:srgbClr val="0070C0"/>
                </a:solidFill>
                <a:effectLst/>
              </a:rPr>
              <a:t>2022 – </a:t>
            </a:r>
            <a:r>
              <a:rPr lang="it-IT" sz="3200" b="1" i="0" u="none" strike="noStrike" dirty="0" err="1">
                <a:solidFill>
                  <a:srgbClr val="0070C0"/>
                </a:solidFill>
                <a:effectLst/>
              </a:rPr>
              <a:t>Tirzepatide</a:t>
            </a:r>
            <a:endParaRPr lang="it-IT" sz="3200" dirty="0">
              <a:solidFill>
                <a:srgbClr val="0070C0"/>
              </a:solidFill>
            </a:endParaRPr>
          </a:p>
        </p:txBody>
      </p:sp>
      <p:pic>
        <p:nvPicPr>
          <p:cNvPr id="6" name="Immagine 5" descr="Immagine che contiene testo, schermata, Carattere&#10;&#10;Il contenuto generato dall'IA potrebbe non essere corretto.">
            <a:extLst>
              <a:ext uri="{FF2B5EF4-FFF2-40B4-BE49-F238E27FC236}">
                <a16:creationId xmlns:a16="http://schemas.microsoft.com/office/drawing/2014/main" id="{AFE0B5B1-A41B-FA1E-FFDB-0EBEEEA89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19" y="803771"/>
            <a:ext cx="6281445" cy="3257354"/>
          </a:xfrm>
          <a:prstGeom prst="rect">
            <a:avLst/>
          </a:prstGeom>
        </p:spPr>
      </p:pic>
      <p:sp>
        <p:nvSpPr>
          <p:cNvPr id="8" name="CasellaDiTesto 7">
            <a:extLst>
              <a:ext uri="{FF2B5EF4-FFF2-40B4-BE49-F238E27FC236}">
                <a16:creationId xmlns:a16="http://schemas.microsoft.com/office/drawing/2014/main" id="{039D8B3D-B795-CCF3-723B-92BC630441B7}"/>
              </a:ext>
            </a:extLst>
          </p:cNvPr>
          <p:cNvSpPr txBox="1"/>
          <p:nvPr/>
        </p:nvSpPr>
        <p:spPr>
          <a:xfrm>
            <a:off x="118819" y="4157010"/>
            <a:ext cx="6446919" cy="2031325"/>
          </a:xfrm>
          <a:prstGeom prst="rect">
            <a:avLst/>
          </a:prstGeom>
          <a:noFill/>
        </p:spPr>
        <p:txBody>
          <a:bodyPr wrap="square">
            <a:spAutoFit/>
          </a:bodyPr>
          <a:lstStyle/>
          <a:p>
            <a:pPr algn="just"/>
            <a:r>
              <a:rPr lang="it-IT" b="1" i="0" u="none" strike="noStrike" dirty="0">
                <a:solidFill>
                  <a:srgbClr val="000000"/>
                </a:solidFill>
                <a:effectLst/>
              </a:rPr>
              <a:t>Disegno dello studio</a:t>
            </a:r>
            <a:r>
              <a:rPr lang="it-IT" b="0" i="0" u="none" strike="noStrike" dirty="0">
                <a:solidFill>
                  <a:srgbClr val="000000"/>
                </a:solidFill>
                <a:effectLst/>
                <a:latin typeface="-webkit-standard"/>
              </a:rPr>
              <a:t>: </a:t>
            </a:r>
            <a:r>
              <a:rPr lang="it-IT" b="0" i="0" u="none" strike="noStrike" dirty="0">
                <a:solidFill>
                  <a:srgbClr val="000000"/>
                </a:solidFill>
                <a:effectLst/>
              </a:rPr>
              <a:t>Studio di fase 3, multicentrico, randomizzato, in doppio cieco, controllato con placebo</a:t>
            </a:r>
          </a:p>
          <a:p>
            <a:pPr algn="just"/>
            <a:endParaRPr lang="it-IT" b="0" i="0" u="none" strike="noStrike" dirty="0">
              <a:solidFill>
                <a:srgbClr val="000000"/>
              </a:solidFill>
              <a:effectLst/>
            </a:endParaRPr>
          </a:p>
          <a:p>
            <a:pPr algn="just"/>
            <a:r>
              <a:rPr lang="it-IT" b="0" i="0" u="none" strike="noStrike" dirty="0">
                <a:solidFill>
                  <a:srgbClr val="000000"/>
                </a:solidFill>
                <a:effectLst/>
                <a:latin typeface="-webkit-standard"/>
              </a:rPr>
              <a:t>Questo studio ha dimostrato che il </a:t>
            </a:r>
            <a:r>
              <a:rPr lang="it-IT" b="0" i="0" u="none" strike="noStrike" dirty="0" err="1">
                <a:solidFill>
                  <a:srgbClr val="000000"/>
                </a:solidFill>
                <a:effectLst/>
                <a:latin typeface="-webkit-standard"/>
              </a:rPr>
              <a:t>tirzepatide</a:t>
            </a:r>
            <a:r>
              <a:rPr lang="it-IT" b="0" i="0" u="none" strike="noStrike" dirty="0">
                <a:solidFill>
                  <a:srgbClr val="000000"/>
                </a:solidFill>
                <a:effectLst/>
                <a:latin typeface="-webkit-standard"/>
              </a:rPr>
              <a:t> può indurre una perdita di peso significativa in adulti con obesità o sovrappeso, superando i risultati ottenuti con altri farmaci approvati per la gestione del peso.</a:t>
            </a:r>
            <a:endParaRPr lang="it-IT" dirty="0"/>
          </a:p>
        </p:txBody>
      </p:sp>
    </p:spTree>
    <p:extLst>
      <p:ext uri="{BB962C8B-B14F-4D97-AF65-F5344CB8AC3E}">
        <p14:creationId xmlns:p14="http://schemas.microsoft.com/office/powerpoint/2010/main" val="226677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A4BF0-E8ED-D53C-7EE2-1A194A721CF7}"/>
            </a:ext>
          </a:extLst>
        </p:cNvPr>
        <p:cNvGrpSpPr/>
        <p:nvPr/>
      </p:nvGrpSpPr>
      <p:grpSpPr>
        <a:xfrm>
          <a:off x="0" y="0"/>
          <a:ext cx="0" cy="0"/>
          <a:chOff x="0" y="0"/>
          <a:chExt cx="0" cy="0"/>
        </a:xfrm>
      </p:grpSpPr>
      <p:pic>
        <p:nvPicPr>
          <p:cNvPr id="3" name="Immagine 2" descr="Immagine che contiene testo, schermata, Carattere&#10;&#10;Il contenuto generato dall'IA potrebbe non essere corretto.">
            <a:extLst>
              <a:ext uri="{FF2B5EF4-FFF2-40B4-BE49-F238E27FC236}">
                <a16:creationId xmlns:a16="http://schemas.microsoft.com/office/drawing/2014/main" id="{32ACA0C4-28AA-BCA9-6B9F-E204B7AA6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87" y="1101886"/>
            <a:ext cx="5943613" cy="3067158"/>
          </a:xfrm>
          <a:prstGeom prst="rect">
            <a:avLst/>
          </a:prstGeom>
        </p:spPr>
      </p:pic>
      <p:sp>
        <p:nvSpPr>
          <p:cNvPr id="4" name="CasellaDiTesto 3">
            <a:extLst>
              <a:ext uri="{FF2B5EF4-FFF2-40B4-BE49-F238E27FC236}">
                <a16:creationId xmlns:a16="http://schemas.microsoft.com/office/drawing/2014/main" id="{A9E42483-3E15-09AE-C1B1-A805D577F9A7}"/>
              </a:ext>
            </a:extLst>
          </p:cNvPr>
          <p:cNvSpPr txBox="1"/>
          <p:nvPr/>
        </p:nvSpPr>
        <p:spPr>
          <a:xfrm>
            <a:off x="3443206" y="0"/>
            <a:ext cx="4491926" cy="707886"/>
          </a:xfrm>
          <a:prstGeom prst="rect">
            <a:avLst/>
          </a:prstGeom>
          <a:noFill/>
        </p:spPr>
        <p:txBody>
          <a:bodyPr wrap="square">
            <a:spAutoFit/>
          </a:bodyPr>
          <a:lstStyle/>
          <a:p>
            <a:r>
              <a:rPr lang="it-IT" sz="4000" b="0" i="0" u="none" strike="noStrike" dirty="0">
                <a:solidFill>
                  <a:srgbClr val="000000"/>
                </a:solidFill>
                <a:effectLst/>
                <a:latin typeface="-webkit-standard"/>
              </a:rPr>
              <a:t>💉</a:t>
            </a:r>
            <a:r>
              <a:rPr lang="it-IT" sz="3200" b="0" i="0" u="none" strike="noStrike" dirty="0">
                <a:solidFill>
                  <a:srgbClr val="000000"/>
                </a:solidFill>
                <a:effectLst/>
                <a:latin typeface="-webkit-standard"/>
              </a:rPr>
              <a:t> </a:t>
            </a:r>
            <a:r>
              <a:rPr lang="it-IT" sz="3200" b="1" i="0" u="none" strike="noStrike" dirty="0">
                <a:solidFill>
                  <a:srgbClr val="0070C0"/>
                </a:solidFill>
                <a:effectLst/>
              </a:rPr>
              <a:t>....... – </a:t>
            </a:r>
            <a:r>
              <a:rPr lang="it-IT" sz="3200" b="1" i="0" u="none" strike="noStrike" dirty="0" err="1">
                <a:solidFill>
                  <a:srgbClr val="0070C0"/>
                </a:solidFill>
                <a:effectLst/>
              </a:rPr>
              <a:t>Retatrutide</a:t>
            </a:r>
            <a:endParaRPr lang="it-IT" sz="3200" dirty="0">
              <a:solidFill>
                <a:srgbClr val="0070C0"/>
              </a:solidFill>
            </a:endParaRPr>
          </a:p>
        </p:txBody>
      </p:sp>
      <p:sp>
        <p:nvSpPr>
          <p:cNvPr id="6" name="CasellaDiTesto 5">
            <a:extLst>
              <a:ext uri="{FF2B5EF4-FFF2-40B4-BE49-F238E27FC236}">
                <a16:creationId xmlns:a16="http://schemas.microsoft.com/office/drawing/2014/main" id="{25D0DFA1-0BB5-AA92-F43D-92C35350FDB9}"/>
              </a:ext>
            </a:extLst>
          </p:cNvPr>
          <p:cNvSpPr txBox="1"/>
          <p:nvPr/>
        </p:nvSpPr>
        <p:spPr>
          <a:xfrm>
            <a:off x="6478293" y="1072396"/>
            <a:ext cx="5561320" cy="4247317"/>
          </a:xfrm>
          <a:prstGeom prst="rect">
            <a:avLst/>
          </a:prstGeom>
          <a:noFill/>
        </p:spPr>
        <p:txBody>
          <a:bodyPr wrap="square">
            <a:spAutoFit/>
          </a:bodyPr>
          <a:lstStyle/>
          <a:p>
            <a:pPr algn="l">
              <a:buNone/>
            </a:pPr>
            <a:r>
              <a:rPr lang="it-IT" b="0" i="0" u="none" strike="noStrike" dirty="0">
                <a:solidFill>
                  <a:srgbClr val="000000"/>
                </a:solidFill>
                <a:effectLst/>
              </a:rPr>
              <a:t>Il </a:t>
            </a:r>
            <a:r>
              <a:rPr lang="it-IT" b="1" i="0" u="none" strike="noStrike" dirty="0" err="1">
                <a:solidFill>
                  <a:srgbClr val="000000"/>
                </a:solidFill>
                <a:effectLst/>
              </a:rPr>
              <a:t>retatrutide</a:t>
            </a:r>
            <a:r>
              <a:rPr lang="it-IT" b="0" i="0" u="none" strike="noStrike" dirty="0">
                <a:solidFill>
                  <a:srgbClr val="000000"/>
                </a:solidFill>
                <a:effectLst/>
              </a:rPr>
              <a:t> è un nuovo farmaco in fase di sviluppo per il trattamento dell'obesità. Si tratta di un </a:t>
            </a:r>
            <a:r>
              <a:rPr lang="it-IT" b="1" i="0" u="none" strike="noStrike" dirty="0">
                <a:solidFill>
                  <a:srgbClr val="000000"/>
                </a:solidFill>
                <a:effectLst/>
              </a:rPr>
              <a:t>agonista del recettore del GLP-1</a:t>
            </a:r>
            <a:r>
              <a:rPr lang="it-IT" b="0" i="0" u="none" strike="noStrike" dirty="0">
                <a:solidFill>
                  <a:srgbClr val="000000"/>
                </a:solidFill>
                <a:effectLst/>
              </a:rPr>
              <a:t>, ma a differenza di altri farmaci simili come il </a:t>
            </a:r>
            <a:r>
              <a:rPr lang="it-IT" b="0" i="0" u="none" strike="noStrike" dirty="0" err="1">
                <a:solidFill>
                  <a:srgbClr val="000000"/>
                </a:solidFill>
                <a:effectLst/>
              </a:rPr>
              <a:t>semaglutide</a:t>
            </a:r>
            <a:r>
              <a:rPr lang="it-IT" b="0" i="0" u="none" strike="noStrike" dirty="0">
                <a:solidFill>
                  <a:srgbClr val="000000"/>
                </a:solidFill>
                <a:effectLst/>
              </a:rPr>
              <a:t> e il </a:t>
            </a:r>
            <a:r>
              <a:rPr lang="it-IT" b="0" i="0" u="none" strike="noStrike" dirty="0" err="1">
                <a:solidFill>
                  <a:srgbClr val="000000"/>
                </a:solidFill>
                <a:effectLst/>
              </a:rPr>
              <a:t>tirzepatide</a:t>
            </a:r>
            <a:r>
              <a:rPr lang="it-IT" b="0" i="0" u="none" strike="noStrike" dirty="0">
                <a:solidFill>
                  <a:srgbClr val="000000"/>
                </a:solidFill>
                <a:effectLst/>
              </a:rPr>
              <a:t>, il </a:t>
            </a:r>
            <a:r>
              <a:rPr lang="it-IT" b="0" i="0" u="none" strike="noStrike" dirty="0" err="1">
                <a:solidFill>
                  <a:srgbClr val="000000"/>
                </a:solidFill>
                <a:effectLst/>
              </a:rPr>
              <a:t>retatrutide</a:t>
            </a:r>
            <a:r>
              <a:rPr lang="it-IT" b="0" i="0" u="none" strike="noStrike" dirty="0">
                <a:solidFill>
                  <a:srgbClr val="000000"/>
                </a:solidFill>
                <a:effectLst/>
              </a:rPr>
              <a:t> agisce su </a:t>
            </a:r>
            <a:r>
              <a:rPr lang="it-IT" b="1" i="0" u="none" strike="noStrike" dirty="0">
                <a:solidFill>
                  <a:srgbClr val="000000"/>
                </a:solidFill>
                <a:effectLst/>
              </a:rPr>
              <a:t>tre recettori</a:t>
            </a:r>
            <a:r>
              <a:rPr lang="it-IT" b="0" i="0" u="none" strike="noStrike" dirty="0">
                <a:solidFill>
                  <a:srgbClr val="000000"/>
                </a:solidFill>
                <a:effectLst/>
              </a:rPr>
              <a:t>:</a:t>
            </a:r>
          </a:p>
          <a:p>
            <a:pPr algn="l">
              <a:buFont typeface="+mj-lt"/>
              <a:buAutoNum type="arabicPeriod"/>
            </a:pPr>
            <a:r>
              <a:rPr lang="it-IT" b="1" i="0" u="none" strike="noStrike" dirty="0">
                <a:solidFill>
                  <a:srgbClr val="000000"/>
                </a:solidFill>
                <a:effectLst/>
              </a:rPr>
              <a:t>GLP-1 (</a:t>
            </a:r>
            <a:r>
              <a:rPr lang="it-IT" b="1" i="0" u="none" strike="noStrike" dirty="0" err="1">
                <a:solidFill>
                  <a:srgbClr val="000000"/>
                </a:solidFill>
                <a:effectLst/>
              </a:rPr>
              <a:t>Glucagon</a:t>
            </a:r>
            <a:r>
              <a:rPr lang="it-IT" b="1" i="0" u="none" strike="noStrike" dirty="0">
                <a:solidFill>
                  <a:srgbClr val="000000"/>
                </a:solidFill>
                <a:effectLst/>
              </a:rPr>
              <a:t>-Like Peptide-1)</a:t>
            </a:r>
            <a:r>
              <a:rPr lang="it-IT" b="0" i="0" u="none" strike="noStrike" dirty="0">
                <a:solidFill>
                  <a:srgbClr val="000000"/>
                </a:solidFill>
                <a:effectLst/>
              </a:rPr>
              <a:t>: Stimola la secrezione di insulina, inibisce la secrezione di glucagone e riduce l'appetito, contribuendo alla perdita di peso.</a:t>
            </a:r>
          </a:p>
          <a:p>
            <a:pPr algn="l">
              <a:buFont typeface="+mj-lt"/>
              <a:buAutoNum type="arabicPeriod"/>
            </a:pPr>
            <a:r>
              <a:rPr lang="it-IT" b="1" i="0" u="none" strike="noStrike" dirty="0">
                <a:solidFill>
                  <a:srgbClr val="000000"/>
                </a:solidFill>
                <a:effectLst/>
              </a:rPr>
              <a:t>GIP (</a:t>
            </a:r>
            <a:r>
              <a:rPr lang="it-IT" b="1" i="0" u="none" strike="noStrike" dirty="0" err="1">
                <a:solidFill>
                  <a:srgbClr val="000000"/>
                </a:solidFill>
                <a:effectLst/>
              </a:rPr>
              <a:t>Gastric</a:t>
            </a:r>
            <a:r>
              <a:rPr lang="it-IT" b="1" i="0" u="none" strike="noStrike" dirty="0">
                <a:solidFill>
                  <a:srgbClr val="000000"/>
                </a:solidFill>
                <a:effectLst/>
              </a:rPr>
              <a:t> </a:t>
            </a:r>
            <a:r>
              <a:rPr lang="it-IT" b="1" i="0" u="none" strike="noStrike" dirty="0" err="1">
                <a:solidFill>
                  <a:srgbClr val="000000"/>
                </a:solidFill>
                <a:effectLst/>
              </a:rPr>
              <a:t>Inhibitory</a:t>
            </a:r>
            <a:r>
              <a:rPr lang="it-IT" b="1" i="0" u="none" strike="noStrike" dirty="0">
                <a:solidFill>
                  <a:srgbClr val="000000"/>
                </a:solidFill>
                <a:effectLst/>
              </a:rPr>
              <a:t> </a:t>
            </a:r>
            <a:r>
              <a:rPr lang="it-IT" b="1" i="0" u="none" strike="noStrike" dirty="0" err="1">
                <a:solidFill>
                  <a:srgbClr val="000000"/>
                </a:solidFill>
                <a:effectLst/>
              </a:rPr>
              <a:t>Polypeptide</a:t>
            </a:r>
            <a:r>
              <a:rPr lang="it-IT" b="1" i="0" u="none" strike="noStrike" dirty="0">
                <a:solidFill>
                  <a:srgbClr val="000000"/>
                </a:solidFill>
                <a:effectLst/>
              </a:rPr>
              <a:t>)</a:t>
            </a:r>
            <a:r>
              <a:rPr lang="it-IT" b="0" i="0" u="none" strike="noStrike" dirty="0">
                <a:solidFill>
                  <a:srgbClr val="000000"/>
                </a:solidFill>
                <a:effectLst/>
              </a:rPr>
              <a:t>: È un altro ormone </a:t>
            </a:r>
            <a:r>
              <a:rPr lang="it-IT" b="0" i="0" u="none" strike="noStrike" dirty="0" err="1">
                <a:solidFill>
                  <a:srgbClr val="000000"/>
                </a:solidFill>
                <a:effectLst/>
              </a:rPr>
              <a:t>incretinico</a:t>
            </a:r>
            <a:r>
              <a:rPr lang="it-IT" b="0" i="0" u="none" strike="noStrike" dirty="0">
                <a:solidFill>
                  <a:srgbClr val="000000"/>
                </a:solidFill>
                <a:effectLst/>
              </a:rPr>
              <a:t> che stimola la secrezione di insulina e può migliorare il controllo glicemico.</a:t>
            </a:r>
          </a:p>
          <a:p>
            <a:pPr algn="l">
              <a:buFont typeface="+mj-lt"/>
              <a:buAutoNum type="arabicPeriod"/>
            </a:pPr>
            <a:r>
              <a:rPr lang="it-IT" b="1" i="0" u="none" strike="noStrike" dirty="0" err="1">
                <a:solidFill>
                  <a:srgbClr val="000000"/>
                </a:solidFill>
                <a:effectLst/>
              </a:rPr>
              <a:t>Glucagon</a:t>
            </a:r>
            <a:r>
              <a:rPr lang="it-IT" b="0" i="0" u="none" strike="noStrike" dirty="0">
                <a:solidFill>
                  <a:srgbClr val="000000"/>
                </a:solidFill>
                <a:effectLst/>
              </a:rPr>
              <a:t>: Sebbene normalmente agisca per aumentare la glicemia, il </a:t>
            </a:r>
            <a:r>
              <a:rPr lang="it-IT" b="0" i="0" u="none" strike="noStrike" dirty="0" err="1">
                <a:solidFill>
                  <a:srgbClr val="000000"/>
                </a:solidFill>
                <a:effectLst/>
              </a:rPr>
              <a:t>retatrutide</a:t>
            </a:r>
            <a:r>
              <a:rPr lang="it-IT" b="0" i="0" u="none" strike="noStrike" dirty="0">
                <a:solidFill>
                  <a:srgbClr val="000000"/>
                </a:solidFill>
                <a:effectLst/>
              </a:rPr>
              <a:t> agisce in modo da bilanciare gli effetti del glucagone in modo favorevole per la gestione del peso.</a:t>
            </a:r>
          </a:p>
        </p:txBody>
      </p:sp>
      <p:sp>
        <p:nvSpPr>
          <p:cNvPr id="8" name="CasellaDiTesto 7">
            <a:extLst>
              <a:ext uri="{FF2B5EF4-FFF2-40B4-BE49-F238E27FC236}">
                <a16:creationId xmlns:a16="http://schemas.microsoft.com/office/drawing/2014/main" id="{F2D89C14-D5A2-4BE2-8A7B-392054CAF751}"/>
              </a:ext>
            </a:extLst>
          </p:cNvPr>
          <p:cNvSpPr txBox="1"/>
          <p:nvPr/>
        </p:nvSpPr>
        <p:spPr>
          <a:xfrm>
            <a:off x="152387" y="4858048"/>
            <a:ext cx="5676253" cy="923330"/>
          </a:xfrm>
          <a:prstGeom prst="rect">
            <a:avLst/>
          </a:prstGeom>
          <a:noFill/>
        </p:spPr>
        <p:txBody>
          <a:bodyPr wrap="square">
            <a:spAutoFit/>
          </a:bodyPr>
          <a:lstStyle/>
          <a:p>
            <a:pPr>
              <a:buNone/>
            </a:pPr>
            <a:r>
              <a:rPr lang="it-IT" b="1" dirty="0"/>
              <a:t>Efficacia</a:t>
            </a:r>
            <a:r>
              <a:rPr lang="it-IT" dirty="0"/>
              <a:t>: In uno studio di fase 2, ha portato a una perdita di peso media fino al </a:t>
            </a:r>
            <a:r>
              <a:rPr lang="it-IT" b="1" dirty="0"/>
              <a:t>24,2%</a:t>
            </a:r>
            <a:r>
              <a:rPr lang="it-IT" dirty="0"/>
              <a:t> dopo 48 settimane nei partecipanti trattati con la dose più alta .</a:t>
            </a:r>
          </a:p>
        </p:txBody>
      </p:sp>
    </p:spTree>
    <p:extLst>
      <p:ext uri="{BB962C8B-B14F-4D97-AF65-F5344CB8AC3E}">
        <p14:creationId xmlns:p14="http://schemas.microsoft.com/office/powerpoint/2010/main" val="393002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62A89-4978-EA57-E295-845A6574ADE3}"/>
            </a:ext>
          </a:extLst>
        </p:cNvPr>
        <p:cNvGrpSpPr/>
        <p:nvPr/>
      </p:nvGrpSpPr>
      <p:grpSpPr>
        <a:xfrm>
          <a:off x="0" y="0"/>
          <a:ext cx="0" cy="0"/>
          <a:chOff x="0" y="0"/>
          <a:chExt cx="0" cy="0"/>
        </a:xfrm>
      </p:grpSpPr>
      <p:pic>
        <p:nvPicPr>
          <p:cNvPr id="3" name="Immagine 2" descr="Immagine che contiene testo, Pagina Web, Sito Web, schermata&#10;&#10;Il contenuto generato dall'IA potrebbe non essere corretto.">
            <a:extLst>
              <a:ext uri="{FF2B5EF4-FFF2-40B4-BE49-F238E27FC236}">
                <a16:creationId xmlns:a16="http://schemas.microsoft.com/office/drawing/2014/main" id="{F381146C-0A0F-6CC9-EA23-C2EBF024B035}"/>
              </a:ext>
            </a:extLst>
          </p:cNvPr>
          <p:cNvPicPr>
            <a:picLocks noChangeAspect="1"/>
          </p:cNvPicPr>
          <p:nvPr/>
        </p:nvPicPr>
        <p:blipFill>
          <a:blip r:embed="rId2">
            <a:extLst>
              <a:ext uri="{28A0092B-C50C-407E-A947-70E740481C1C}">
                <a14:useLocalDpi xmlns:a14="http://schemas.microsoft.com/office/drawing/2010/main" val="0"/>
              </a:ext>
            </a:extLst>
          </a:blip>
          <a:srcRect t="5183"/>
          <a:stretch/>
        </p:blipFill>
        <p:spPr>
          <a:xfrm>
            <a:off x="1791991" y="0"/>
            <a:ext cx="8608017" cy="3218243"/>
          </a:xfrm>
          <a:prstGeom prst="rect">
            <a:avLst/>
          </a:prstGeom>
        </p:spPr>
      </p:pic>
      <p:sp>
        <p:nvSpPr>
          <p:cNvPr id="5" name="CasellaDiTesto 4">
            <a:extLst>
              <a:ext uri="{FF2B5EF4-FFF2-40B4-BE49-F238E27FC236}">
                <a16:creationId xmlns:a16="http://schemas.microsoft.com/office/drawing/2014/main" id="{CE5F5016-08ED-1E6B-4C7D-CCDC0092607D}"/>
              </a:ext>
            </a:extLst>
          </p:cNvPr>
          <p:cNvSpPr txBox="1"/>
          <p:nvPr/>
        </p:nvSpPr>
        <p:spPr>
          <a:xfrm>
            <a:off x="1627323" y="3639758"/>
            <a:ext cx="8772685" cy="2062103"/>
          </a:xfrm>
          <a:prstGeom prst="rect">
            <a:avLst/>
          </a:prstGeom>
          <a:noFill/>
        </p:spPr>
        <p:txBody>
          <a:bodyPr wrap="square">
            <a:spAutoFit/>
          </a:bodyPr>
          <a:lstStyle/>
          <a:p>
            <a:pPr algn="just"/>
            <a:r>
              <a:rPr lang="it-IT" sz="2000" b="1" i="0" u="none" strike="noStrike" dirty="0">
                <a:solidFill>
                  <a:srgbClr val="000000"/>
                </a:solidFill>
                <a:effectLst/>
                <a:latin typeface="-webkit-standard"/>
              </a:rPr>
              <a:t>CONCLUSIONS</a:t>
            </a:r>
          </a:p>
          <a:p>
            <a:pPr algn="just"/>
            <a:r>
              <a:rPr lang="it-IT" b="0" i="0" u="none" strike="noStrike" dirty="0">
                <a:solidFill>
                  <a:srgbClr val="000000"/>
                </a:solidFill>
                <a:effectLst/>
                <a:latin typeface="-webkit-standard"/>
              </a:rPr>
              <a:t>Lo studio conclude che la farmacoterapia è diventata sempre più importante nella gestione dell'obesità e delle complicanze associate, sia </a:t>
            </a:r>
            <a:r>
              <a:rPr lang="it-IT" b="0" i="0" u="none" strike="noStrike" dirty="0" err="1">
                <a:solidFill>
                  <a:srgbClr val="000000"/>
                </a:solidFill>
                <a:effectLst/>
                <a:latin typeface="-webkit-standard"/>
              </a:rPr>
              <a:t>pre</a:t>
            </a:r>
            <a:r>
              <a:rPr lang="it-IT" b="0" i="0" u="none" strike="noStrike" dirty="0">
                <a:solidFill>
                  <a:srgbClr val="000000"/>
                </a:solidFill>
                <a:effectLst/>
                <a:latin typeface="-webkit-standard"/>
              </a:rPr>
              <a:t> che post chirurgia bariatrica. </a:t>
            </a:r>
            <a:r>
              <a:rPr lang="it-IT" b="0" i="0" u="none" strike="noStrike" dirty="0">
                <a:solidFill>
                  <a:srgbClr val="000000"/>
                </a:solidFill>
                <a:effectLst/>
                <a:highlight>
                  <a:srgbClr val="FFFF00"/>
                </a:highlight>
                <a:latin typeface="-webkit-standard"/>
              </a:rPr>
              <a:t>L'uso di farmaci </a:t>
            </a:r>
            <a:r>
              <a:rPr lang="it-IT" b="0" i="0" u="none" strike="noStrike" dirty="0" err="1">
                <a:solidFill>
                  <a:srgbClr val="000000"/>
                </a:solidFill>
                <a:effectLst/>
                <a:highlight>
                  <a:srgbClr val="FFFF00"/>
                </a:highlight>
                <a:latin typeface="-webkit-standard"/>
              </a:rPr>
              <a:t>pre</a:t>
            </a:r>
            <a:r>
              <a:rPr lang="it-IT" b="0" i="0" u="none" strike="noStrike" dirty="0">
                <a:solidFill>
                  <a:srgbClr val="000000"/>
                </a:solidFill>
                <a:effectLst/>
                <a:highlight>
                  <a:srgbClr val="FFFF00"/>
                </a:highlight>
                <a:latin typeface="-webkit-standard"/>
              </a:rPr>
              <a:t>-operatori può preparare meglio i pazienti </a:t>
            </a:r>
            <a:r>
              <a:rPr lang="it-IT" dirty="0">
                <a:solidFill>
                  <a:srgbClr val="000000"/>
                </a:solidFill>
                <a:highlight>
                  <a:srgbClr val="FFFF00"/>
                </a:highlight>
                <a:latin typeface="-webkit-standard"/>
              </a:rPr>
              <a:t>all</a:t>
            </a:r>
            <a:r>
              <a:rPr lang="it-IT" b="0" i="0" u="none" strike="noStrike" dirty="0">
                <a:solidFill>
                  <a:srgbClr val="000000"/>
                </a:solidFill>
                <a:effectLst/>
                <a:highlight>
                  <a:srgbClr val="FFFF00"/>
                </a:highlight>
                <a:latin typeface="-webkit-standard"/>
              </a:rPr>
              <a:t>'intervento e ridurre le complicanze peri-operatorie, mentre la farmacoterapia post-operatoria può massimizzare la perdita di peso e migliorare gli esiti metabolici</a:t>
            </a:r>
            <a:r>
              <a:rPr lang="it-IT" b="0" i="0" u="none" strike="noStrike" dirty="0">
                <a:solidFill>
                  <a:srgbClr val="000000"/>
                </a:solidFill>
                <a:effectLst/>
                <a:latin typeface="-webkit-standard"/>
              </a:rPr>
              <a:t>. Tuttavia, sono necessari ulteriori studi per definire il timing, la durata e le combinazioni ottimali di farmacoterapia e chirurgia bariatrica.</a:t>
            </a:r>
            <a:endParaRPr lang="it-IT" dirty="0"/>
          </a:p>
        </p:txBody>
      </p:sp>
    </p:spTree>
    <p:extLst>
      <p:ext uri="{BB962C8B-B14F-4D97-AF65-F5344CB8AC3E}">
        <p14:creationId xmlns:p14="http://schemas.microsoft.com/office/powerpoint/2010/main" val="4193429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5F0F5-FE0D-09BA-F44B-D7CC3298B336}"/>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D007C1DC-ED4A-23F3-646E-E9C629549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9519" y="920621"/>
            <a:ext cx="4742481" cy="4742481"/>
          </a:xfrm>
          <a:prstGeom prst="rect">
            <a:avLst/>
          </a:prstGeom>
        </p:spPr>
      </p:pic>
      <p:sp>
        <p:nvSpPr>
          <p:cNvPr id="8" name="CasellaDiTesto 7">
            <a:extLst>
              <a:ext uri="{FF2B5EF4-FFF2-40B4-BE49-F238E27FC236}">
                <a16:creationId xmlns:a16="http://schemas.microsoft.com/office/drawing/2014/main" id="{26023905-36E4-0737-2F1A-B2BB3B58EE15}"/>
              </a:ext>
            </a:extLst>
          </p:cNvPr>
          <p:cNvSpPr txBox="1"/>
          <p:nvPr/>
        </p:nvSpPr>
        <p:spPr>
          <a:xfrm>
            <a:off x="123986" y="774915"/>
            <a:ext cx="7325533" cy="5162464"/>
          </a:xfrm>
          <a:prstGeom prst="rect">
            <a:avLst/>
          </a:prstGeom>
          <a:noFill/>
        </p:spPr>
        <p:txBody>
          <a:bodyPr wrap="square">
            <a:spAutoFit/>
          </a:bodyPr>
          <a:lstStyle/>
          <a:p>
            <a:pPr algn="l">
              <a:buNone/>
            </a:pPr>
            <a:r>
              <a:rPr lang="it-IT" sz="1600" b="1" i="0" u="none" strike="noStrike" dirty="0">
                <a:solidFill>
                  <a:srgbClr val="000000"/>
                </a:solidFill>
                <a:effectLst/>
              </a:rPr>
              <a:t>🧪 </a:t>
            </a:r>
            <a:r>
              <a:rPr lang="it-IT" sz="1600" b="1" i="0" u="none" strike="noStrike" dirty="0" err="1">
                <a:solidFill>
                  <a:srgbClr val="000000"/>
                </a:solidFill>
                <a:effectLst/>
              </a:rPr>
              <a:t>Pre</a:t>
            </a:r>
            <a:r>
              <a:rPr lang="it-IT" sz="1600" b="1" i="0" u="none" strike="noStrike" dirty="0">
                <a:solidFill>
                  <a:srgbClr val="000000"/>
                </a:solidFill>
                <a:effectLst/>
              </a:rPr>
              <a:t>-Operatorio</a:t>
            </a:r>
          </a:p>
          <a:p>
            <a:pPr algn="l">
              <a:buFont typeface="Arial" panose="020B0604020202020204" pitchFamily="34" charset="0"/>
              <a:buChar char="•"/>
            </a:pPr>
            <a:r>
              <a:rPr lang="it-IT" sz="1600" b="1" i="0" u="none" strike="noStrike" dirty="0">
                <a:solidFill>
                  <a:srgbClr val="000000"/>
                </a:solidFill>
                <a:effectLst/>
              </a:rPr>
              <a:t>Ottimizzazione del paziente</a:t>
            </a:r>
            <a:r>
              <a:rPr lang="it-IT" sz="1600" b="0" i="0" u="none" strike="noStrike" dirty="0">
                <a:solidFill>
                  <a:srgbClr val="000000"/>
                </a:solidFill>
                <a:effectLst/>
              </a:rPr>
              <a:t>: riduzione del rischio operatorio (es. controllo glicemico, perdita di peso iniziale)</a:t>
            </a:r>
          </a:p>
          <a:p>
            <a:pPr algn="l">
              <a:buFont typeface="Arial" panose="020B0604020202020204" pitchFamily="34" charset="0"/>
              <a:buChar char="•"/>
            </a:pPr>
            <a:r>
              <a:rPr lang="it-IT" sz="1600" b="1" i="0" u="none" strike="noStrike" dirty="0">
                <a:solidFill>
                  <a:srgbClr val="000000"/>
                </a:solidFill>
                <a:effectLst/>
              </a:rPr>
              <a:t>Miglior selezione candidati</a:t>
            </a:r>
            <a:r>
              <a:rPr lang="it-IT" sz="1600" b="0" i="0" u="none" strike="noStrike" dirty="0">
                <a:solidFill>
                  <a:srgbClr val="000000"/>
                </a:solidFill>
                <a:effectLst/>
              </a:rPr>
              <a:t>: identificazione dei </a:t>
            </a:r>
            <a:r>
              <a:rPr lang="it-IT" sz="1600" b="0" i="0" u="none" strike="noStrike" dirty="0" err="1">
                <a:solidFill>
                  <a:srgbClr val="000000"/>
                </a:solidFill>
                <a:effectLst/>
              </a:rPr>
              <a:t>responder</a:t>
            </a:r>
            <a:r>
              <a:rPr lang="it-IT" sz="1600" b="0" i="0" u="none" strike="noStrike" dirty="0">
                <a:solidFill>
                  <a:srgbClr val="000000"/>
                </a:solidFill>
                <a:effectLst/>
              </a:rPr>
              <a:t> ai farmaci</a:t>
            </a:r>
          </a:p>
          <a:p>
            <a:pPr algn="l">
              <a:buNone/>
            </a:pPr>
            <a:r>
              <a:rPr lang="it-IT" sz="1600" b="1" i="0" u="none" strike="noStrike" dirty="0">
                <a:solidFill>
                  <a:srgbClr val="000000"/>
                </a:solidFill>
                <a:effectLst/>
              </a:rPr>
              <a:t>🔪 Peri-Operatorio</a:t>
            </a:r>
          </a:p>
          <a:p>
            <a:pPr algn="l">
              <a:buFont typeface="Arial" panose="020B0604020202020204" pitchFamily="34" charset="0"/>
              <a:buChar char="•"/>
            </a:pPr>
            <a:r>
              <a:rPr lang="it-IT" sz="1600" b="1" i="0" u="none" strike="noStrike" dirty="0">
                <a:solidFill>
                  <a:srgbClr val="000000"/>
                </a:solidFill>
                <a:effectLst/>
              </a:rPr>
              <a:t>Stabilità metabolica</a:t>
            </a:r>
            <a:r>
              <a:rPr lang="it-IT" sz="1600" b="0" i="0" u="none" strike="noStrike" dirty="0">
                <a:solidFill>
                  <a:srgbClr val="000000"/>
                </a:solidFill>
                <a:effectLst/>
              </a:rPr>
              <a:t>: migliore controllo dei parametri metabolici durante l'intervento</a:t>
            </a:r>
          </a:p>
          <a:p>
            <a:pPr algn="l">
              <a:buFont typeface="Arial" panose="020B0604020202020204" pitchFamily="34" charset="0"/>
              <a:buChar char="•"/>
            </a:pPr>
            <a:r>
              <a:rPr lang="it-IT" sz="1600" b="1" i="0" u="none" strike="noStrike" dirty="0">
                <a:solidFill>
                  <a:srgbClr val="000000"/>
                </a:solidFill>
                <a:effectLst/>
              </a:rPr>
              <a:t>Riduzione delle complicanze</a:t>
            </a:r>
            <a:endParaRPr lang="it-IT" sz="1600" b="0" i="0" u="none" strike="noStrike" dirty="0">
              <a:solidFill>
                <a:srgbClr val="000000"/>
              </a:solidFill>
              <a:effectLst/>
            </a:endParaRPr>
          </a:p>
          <a:p>
            <a:pPr algn="l">
              <a:buNone/>
            </a:pPr>
            <a:r>
              <a:rPr lang="it-IT" sz="1600" b="1" i="0" u="none" strike="noStrike" dirty="0">
                <a:solidFill>
                  <a:srgbClr val="000000"/>
                </a:solidFill>
                <a:effectLst/>
              </a:rPr>
              <a:t>📉 Post-Operatorio</a:t>
            </a:r>
          </a:p>
          <a:p>
            <a:pPr algn="l">
              <a:buFont typeface="Arial" panose="020B0604020202020204" pitchFamily="34" charset="0"/>
              <a:buChar char="•"/>
            </a:pPr>
            <a:r>
              <a:rPr lang="it-IT" sz="1600" b="1" i="0" u="none" strike="noStrike" dirty="0">
                <a:solidFill>
                  <a:srgbClr val="000000"/>
                </a:solidFill>
                <a:effectLst/>
              </a:rPr>
              <a:t>Prevenzione del recupero ponderale</a:t>
            </a:r>
            <a:endParaRPr lang="it-IT" sz="1600" b="0" i="0" u="none" strike="noStrike" dirty="0">
              <a:solidFill>
                <a:srgbClr val="000000"/>
              </a:solidFill>
              <a:effectLst/>
            </a:endParaRPr>
          </a:p>
          <a:p>
            <a:pPr algn="l">
              <a:buFont typeface="Arial" panose="020B0604020202020204" pitchFamily="34" charset="0"/>
              <a:buChar char="•"/>
            </a:pPr>
            <a:r>
              <a:rPr lang="it-IT" sz="1600" b="1" i="0" u="none" strike="noStrike" dirty="0">
                <a:solidFill>
                  <a:srgbClr val="000000"/>
                </a:solidFill>
                <a:effectLst/>
              </a:rPr>
              <a:t>Miglioramento dei risultati metabolici</a:t>
            </a:r>
            <a:r>
              <a:rPr lang="it-IT" sz="1600" b="0" i="0" u="none" strike="noStrike" dirty="0">
                <a:solidFill>
                  <a:srgbClr val="000000"/>
                </a:solidFill>
                <a:effectLst/>
              </a:rPr>
              <a:t> (es. glicemia, </a:t>
            </a:r>
            <a:r>
              <a:rPr lang="it-IT" sz="1600" b="0" i="0" u="none" strike="noStrike" dirty="0" err="1">
                <a:solidFill>
                  <a:srgbClr val="000000"/>
                </a:solidFill>
                <a:effectLst/>
              </a:rPr>
              <a:t>insulino</a:t>
            </a:r>
            <a:r>
              <a:rPr lang="it-IT" sz="1600" b="0" i="0" u="none" strike="noStrike" dirty="0">
                <a:solidFill>
                  <a:srgbClr val="000000"/>
                </a:solidFill>
                <a:effectLst/>
              </a:rPr>
              <a:t>-resistenza)</a:t>
            </a:r>
          </a:p>
          <a:p>
            <a:pPr algn="l">
              <a:buFont typeface="Arial" panose="020B0604020202020204" pitchFamily="34" charset="0"/>
              <a:buChar char="•"/>
            </a:pPr>
            <a:r>
              <a:rPr lang="it-IT" sz="1600" b="1" i="0" u="none" strike="noStrike" dirty="0">
                <a:solidFill>
                  <a:srgbClr val="000000"/>
                </a:solidFill>
                <a:effectLst/>
              </a:rPr>
              <a:t>Potenzia la perdita di peso</a:t>
            </a:r>
            <a:r>
              <a:rPr lang="it-IT" sz="1600" b="0" i="0" u="none" strike="noStrike" dirty="0">
                <a:solidFill>
                  <a:srgbClr val="000000"/>
                </a:solidFill>
                <a:effectLst/>
              </a:rPr>
              <a:t> residua nei "non </a:t>
            </a:r>
            <a:r>
              <a:rPr lang="it-IT" sz="1600" b="0" i="0" u="none" strike="noStrike" dirty="0" err="1">
                <a:solidFill>
                  <a:srgbClr val="000000"/>
                </a:solidFill>
                <a:effectLst/>
              </a:rPr>
              <a:t>responder</a:t>
            </a:r>
            <a:r>
              <a:rPr lang="it-IT" sz="1600" b="0" i="0" u="none" strike="noStrike" dirty="0">
                <a:solidFill>
                  <a:srgbClr val="000000"/>
                </a:solidFill>
                <a:effectLst/>
              </a:rPr>
              <a:t>" parziali alla chirurgia</a:t>
            </a:r>
          </a:p>
          <a:p>
            <a:pPr algn="l">
              <a:buNone/>
            </a:pPr>
            <a:r>
              <a:rPr lang="it-IT" sz="1600" b="1" i="0" u="none" strike="noStrike" dirty="0">
                <a:solidFill>
                  <a:srgbClr val="000000"/>
                </a:solidFill>
                <a:effectLst/>
              </a:rPr>
              <a:t>💡 Razionale Biologico</a:t>
            </a:r>
          </a:p>
          <a:p>
            <a:pPr algn="l">
              <a:buFont typeface="Arial" panose="020B0604020202020204" pitchFamily="34" charset="0"/>
              <a:buChar char="•"/>
            </a:pPr>
            <a:r>
              <a:rPr lang="it-IT" sz="1600" b="1" i="0" u="none" strike="noStrike" dirty="0">
                <a:solidFill>
                  <a:srgbClr val="000000"/>
                </a:solidFill>
                <a:effectLst/>
              </a:rPr>
              <a:t>Meccanismi ormonali complementari</a:t>
            </a:r>
            <a:r>
              <a:rPr lang="it-IT" sz="1600" b="0" i="0" u="none" strike="noStrike" dirty="0">
                <a:solidFill>
                  <a:srgbClr val="000000"/>
                </a:solidFill>
                <a:effectLst/>
              </a:rPr>
              <a:t> (GLP-1, GIP, insulina, leptina)</a:t>
            </a:r>
          </a:p>
          <a:p>
            <a:pPr algn="l">
              <a:buFont typeface="Arial" panose="020B0604020202020204" pitchFamily="34" charset="0"/>
              <a:buChar char="•"/>
            </a:pPr>
            <a:r>
              <a:rPr lang="it-IT" sz="1600" b="0" i="0" u="none" strike="noStrike" dirty="0">
                <a:solidFill>
                  <a:srgbClr val="000000"/>
                </a:solidFill>
                <a:effectLst/>
              </a:rPr>
              <a:t>Farmaci come </a:t>
            </a:r>
            <a:r>
              <a:rPr lang="it-IT" sz="1600" b="1" i="0" u="none" strike="noStrike" dirty="0">
                <a:solidFill>
                  <a:srgbClr val="000000"/>
                </a:solidFill>
                <a:effectLst/>
              </a:rPr>
              <a:t>GLP-1 RA, </a:t>
            </a:r>
            <a:r>
              <a:rPr lang="it-IT" sz="1600" b="1" i="0" u="none" strike="noStrike" dirty="0" err="1">
                <a:solidFill>
                  <a:srgbClr val="000000"/>
                </a:solidFill>
                <a:effectLst/>
              </a:rPr>
              <a:t>tirzepatide</a:t>
            </a:r>
            <a:r>
              <a:rPr lang="it-IT" sz="1600" b="1" i="0" u="none" strike="noStrike" dirty="0">
                <a:solidFill>
                  <a:srgbClr val="000000"/>
                </a:solidFill>
                <a:effectLst/>
              </a:rPr>
              <a:t>, SGLT2i</a:t>
            </a:r>
            <a:r>
              <a:rPr lang="it-IT" sz="1600" b="0" i="0" u="none" strike="noStrike" dirty="0">
                <a:solidFill>
                  <a:srgbClr val="000000"/>
                </a:solidFill>
                <a:effectLst/>
              </a:rPr>
              <a:t> agiscono su vie metaboliche già modificate dalla chirurgia</a:t>
            </a:r>
          </a:p>
          <a:p>
            <a:pPr algn="l">
              <a:buNone/>
            </a:pPr>
            <a:r>
              <a:rPr lang="it-IT" sz="1600" b="1" i="0" u="none" strike="noStrike" dirty="0">
                <a:solidFill>
                  <a:srgbClr val="000000"/>
                </a:solidFill>
                <a:effectLst/>
              </a:rPr>
              <a:t>📚 Prospettive Future</a:t>
            </a:r>
          </a:p>
          <a:p>
            <a:pPr algn="l">
              <a:buFont typeface="Arial" panose="020B0604020202020204" pitchFamily="34" charset="0"/>
              <a:buChar char="•"/>
            </a:pPr>
            <a:r>
              <a:rPr lang="it-IT" sz="1600" b="0" i="0" u="none" strike="noStrike" dirty="0">
                <a:solidFill>
                  <a:srgbClr val="000000"/>
                </a:solidFill>
                <a:effectLst/>
              </a:rPr>
              <a:t>Definire:</a:t>
            </a:r>
          </a:p>
          <a:p>
            <a:pPr marL="742950" lvl="1" indent="-285750" algn="l">
              <a:buFont typeface="Arial" panose="020B0604020202020204" pitchFamily="34" charset="0"/>
              <a:buChar char="•"/>
            </a:pPr>
            <a:r>
              <a:rPr lang="it-IT" sz="1600" b="1" i="0" u="none" strike="noStrike" dirty="0">
                <a:solidFill>
                  <a:srgbClr val="000000"/>
                </a:solidFill>
                <a:effectLst/>
              </a:rPr>
              <a:t>Timing ottimale</a:t>
            </a:r>
            <a:r>
              <a:rPr lang="it-IT" sz="1600" b="0" i="0" u="none" strike="noStrike" dirty="0">
                <a:solidFill>
                  <a:srgbClr val="000000"/>
                </a:solidFill>
                <a:effectLst/>
              </a:rPr>
              <a:t> (</a:t>
            </a:r>
            <a:r>
              <a:rPr lang="it-IT" sz="1600" b="0" i="0" u="none" strike="noStrike" dirty="0" err="1">
                <a:solidFill>
                  <a:srgbClr val="000000"/>
                </a:solidFill>
                <a:effectLst/>
              </a:rPr>
              <a:t>pre</a:t>
            </a:r>
            <a:r>
              <a:rPr lang="it-IT" sz="1600" b="0" i="0" u="none" strike="noStrike" dirty="0">
                <a:solidFill>
                  <a:srgbClr val="000000"/>
                </a:solidFill>
                <a:effectLst/>
              </a:rPr>
              <a:t> vs post)</a:t>
            </a:r>
          </a:p>
          <a:p>
            <a:pPr marL="742950" lvl="1" indent="-285750" algn="l">
              <a:buFont typeface="Arial" panose="020B0604020202020204" pitchFamily="34" charset="0"/>
              <a:buChar char="•"/>
            </a:pPr>
            <a:r>
              <a:rPr lang="it-IT" sz="1600" b="1" i="0" u="none" strike="noStrike" dirty="0">
                <a:solidFill>
                  <a:srgbClr val="000000"/>
                </a:solidFill>
                <a:effectLst/>
              </a:rPr>
              <a:t>Durata e combinazioni</a:t>
            </a:r>
            <a:r>
              <a:rPr lang="it-IT" sz="1600" b="0" i="0" u="none" strike="noStrike" dirty="0">
                <a:solidFill>
                  <a:srgbClr val="000000"/>
                </a:solidFill>
                <a:effectLst/>
              </a:rPr>
              <a:t> ideali</a:t>
            </a:r>
          </a:p>
          <a:p>
            <a:pPr marL="742950" lvl="1" indent="-285750" algn="l">
              <a:buFont typeface="Arial" panose="020B0604020202020204" pitchFamily="34" charset="0"/>
              <a:buChar char="•"/>
            </a:pPr>
            <a:r>
              <a:rPr lang="it-IT" sz="1600" b="1" i="0" u="none" strike="noStrike" dirty="0">
                <a:solidFill>
                  <a:srgbClr val="000000"/>
                </a:solidFill>
                <a:effectLst/>
              </a:rPr>
              <a:t>Personalizzazione</a:t>
            </a:r>
            <a:r>
              <a:rPr lang="it-IT" sz="1600" b="0" i="0" u="none" strike="noStrike" dirty="0">
                <a:solidFill>
                  <a:srgbClr val="000000"/>
                </a:solidFill>
                <a:effectLst/>
              </a:rPr>
              <a:t> in base al tipo di intervento</a:t>
            </a:r>
          </a:p>
        </p:txBody>
      </p:sp>
      <p:sp>
        <p:nvSpPr>
          <p:cNvPr id="10" name="CasellaDiTesto 9">
            <a:extLst>
              <a:ext uri="{FF2B5EF4-FFF2-40B4-BE49-F238E27FC236}">
                <a16:creationId xmlns:a16="http://schemas.microsoft.com/office/drawing/2014/main" id="{74EB68DA-2CB7-B793-4B4A-BC43E980E3BA}"/>
              </a:ext>
            </a:extLst>
          </p:cNvPr>
          <p:cNvSpPr txBox="1"/>
          <p:nvPr/>
        </p:nvSpPr>
        <p:spPr>
          <a:xfrm>
            <a:off x="0" y="0"/>
            <a:ext cx="12192000" cy="584775"/>
          </a:xfrm>
          <a:prstGeom prst="rect">
            <a:avLst/>
          </a:prstGeom>
          <a:noFill/>
        </p:spPr>
        <p:txBody>
          <a:bodyPr wrap="square">
            <a:spAutoFit/>
          </a:bodyPr>
          <a:lstStyle/>
          <a:p>
            <a:r>
              <a:rPr lang="it-IT" sz="3200" b="0" i="0" u="none" strike="noStrike" dirty="0">
                <a:solidFill>
                  <a:srgbClr val="000000"/>
                </a:solidFill>
                <a:effectLst/>
                <a:latin typeface="-webkit-standard"/>
              </a:rPr>
              <a:t>🤝 </a:t>
            </a:r>
            <a:r>
              <a:rPr lang="it-IT" sz="3200" b="1" i="0" u="none" strike="noStrike" dirty="0">
                <a:solidFill>
                  <a:srgbClr val="0070C0"/>
                </a:solidFill>
                <a:effectLst/>
              </a:rPr>
              <a:t>Farmacoterapia &amp; Chirurgia Bariatrica: Una Collaborazione Sinergica</a:t>
            </a:r>
            <a:endParaRPr lang="it-IT" sz="3200" dirty="0">
              <a:solidFill>
                <a:srgbClr val="0070C0"/>
              </a:solidFill>
            </a:endParaRPr>
          </a:p>
        </p:txBody>
      </p:sp>
    </p:spTree>
    <p:extLst>
      <p:ext uri="{BB962C8B-B14F-4D97-AF65-F5344CB8AC3E}">
        <p14:creationId xmlns:p14="http://schemas.microsoft.com/office/powerpoint/2010/main" val="342874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 per l’attenzione</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cartone animato&#10;&#10;Il contenuto generato dall'IA potrebbe non essere corretto.">
            <a:extLst>
              <a:ext uri="{FF2B5EF4-FFF2-40B4-BE49-F238E27FC236}">
                <a16:creationId xmlns:a16="http://schemas.microsoft.com/office/drawing/2014/main" id="{4944B289-D3A5-5D89-779A-0BF84F12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4021"/>
            <a:ext cx="6219879" cy="4703979"/>
          </a:xfrm>
          <a:prstGeom prst="rect">
            <a:avLst/>
          </a:prstGeom>
        </p:spPr>
      </p:pic>
      <p:sp>
        <p:nvSpPr>
          <p:cNvPr id="8" name="CasellaDiTesto 7">
            <a:extLst>
              <a:ext uri="{FF2B5EF4-FFF2-40B4-BE49-F238E27FC236}">
                <a16:creationId xmlns:a16="http://schemas.microsoft.com/office/drawing/2014/main" id="{026D6F07-8420-F817-EE73-10D33E06555C}"/>
              </a:ext>
            </a:extLst>
          </p:cNvPr>
          <p:cNvSpPr txBox="1"/>
          <p:nvPr/>
        </p:nvSpPr>
        <p:spPr>
          <a:xfrm>
            <a:off x="6096000" y="501823"/>
            <a:ext cx="6096001" cy="5355312"/>
          </a:xfrm>
          <a:prstGeom prst="rect">
            <a:avLst/>
          </a:prstGeom>
          <a:noFill/>
        </p:spPr>
        <p:txBody>
          <a:bodyPr wrap="square">
            <a:spAutoFit/>
          </a:bodyPr>
          <a:lstStyle/>
          <a:p>
            <a:pPr algn="l">
              <a:buFont typeface="Arial" panose="020B0604020202020204" pitchFamily="34" charset="0"/>
              <a:buChar char="•"/>
            </a:pPr>
            <a:r>
              <a:rPr lang="it-IT" b="1" i="0" u="none" strike="noStrike" dirty="0">
                <a:solidFill>
                  <a:srgbClr val="000000"/>
                </a:solidFill>
                <a:effectLst/>
              </a:rPr>
              <a:t>Sistema nervoso centrale</a:t>
            </a:r>
            <a:r>
              <a:rPr lang="it-IT" b="0" i="0" u="none" strike="noStrike" dirty="0">
                <a:solidFill>
                  <a:srgbClr val="000000"/>
                </a:solidFill>
                <a:effectLst/>
              </a:rPr>
              <a:t>: ↓ appetito, ↑ </a:t>
            </a:r>
            <a:r>
              <a:rPr lang="it-IT" b="0" i="0" u="none" strike="noStrike" dirty="0" err="1">
                <a:solidFill>
                  <a:srgbClr val="000000"/>
                </a:solidFill>
                <a:effectLst/>
              </a:rPr>
              <a:t>neuroprotezione</a:t>
            </a:r>
            <a:endParaRPr lang="it-IT" b="0" i="0" u="none" strike="noStrike" dirty="0">
              <a:solidFill>
                <a:srgbClr val="000000"/>
              </a:solidFill>
              <a:effectLst/>
            </a:endParaRPr>
          </a:p>
          <a:p>
            <a:pPr algn="l"/>
            <a:endParaRPr lang="it-IT" b="0" i="0" u="none" strike="noStrike" dirty="0">
              <a:solidFill>
                <a:srgbClr val="000000"/>
              </a:solidFill>
              <a:effectLst/>
            </a:endParaRPr>
          </a:p>
          <a:p>
            <a:pPr algn="l">
              <a:buFont typeface="Arial" panose="020B0604020202020204" pitchFamily="34" charset="0"/>
              <a:buChar char="•"/>
            </a:pPr>
            <a:r>
              <a:rPr lang="it-IT" b="1" i="0" u="none" strike="noStrike" dirty="0">
                <a:solidFill>
                  <a:srgbClr val="000000"/>
                </a:solidFill>
                <a:effectLst/>
              </a:rPr>
              <a:t>Apparato cardiovascolare</a:t>
            </a:r>
            <a:r>
              <a:rPr lang="it-IT" b="0" i="0" u="none" strike="noStrike" dirty="0">
                <a:solidFill>
                  <a:srgbClr val="000000"/>
                </a:solidFill>
                <a:effectLst/>
              </a:rPr>
              <a:t>: ↑ utilizzo glucosio, </a:t>
            </a:r>
            <a:r>
              <a:rPr lang="it-IT" b="0" i="0" u="none" strike="noStrike" dirty="0" err="1">
                <a:solidFill>
                  <a:srgbClr val="000000"/>
                </a:solidFill>
                <a:effectLst/>
              </a:rPr>
              <a:t>cardioprotezione</a:t>
            </a:r>
            <a:r>
              <a:rPr lang="it-IT" b="0" i="0" u="none" strike="noStrike" dirty="0">
                <a:solidFill>
                  <a:srgbClr val="000000"/>
                </a:solidFill>
                <a:effectLst/>
              </a:rPr>
              <a:t>, vasodilatazione</a:t>
            </a:r>
          </a:p>
          <a:p>
            <a:pPr algn="l">
              <a:buFont typeface="Arial" panose="020B0604020202020204" pitchFamily="34" charset="0"/>
              <a:buChar char="•"/>
            </a:pPr>
            <a:endParaRPr lang="it-IT" b="0" i="0" u="none" strike="noStrike" dirty="0">
              <a:solidFill>
                <a:srgbClr val="000000"/>
              </a:solidFill>
              <a:effectLst/>
            </a:endParaRPr>
          </a:p>
          <a:p>
            <a:pPr algn="l">
              <a:buFont typeface="Arial" panose="020B0604020202020204" pitchFamily="34" charset="0"/>
              <a:buChar char="•"/>
            </a:pPr>
            <a:r>
              <a:rPr lang="it-IT" b="1" i="0" u="none" strike="noStrike" dirty="0">
                <a:solidFill>
                  <a:srgbClr val="000000"/>
                </a:solidFill>
                <a:effectLst/>
              </a:rPr>
              <a:t>Reni</a:t>
            </a:r>
            <a:r>
              <a:rPr lang="it-IT" b="0" i="0" u="none" strike="noStrike" dirty="0">
                <a:solidFill>
                  <a:srgbClr val="000000"/>
                </a:solidFill>
                <a:effectLst/>
              </a:rPr>
              <a:t>: ↑ diuresi e </a:t>
            </a:r>
            <a:r>
              <a:rPr lang="it-IT" b="0" i="0" u="none" strike="noStrike" dirty="0" err="1">
                <a:solidFill>
                  <a:srgbClr val="000000"/>
                </a:solidFill>
                <a:effectLst/>
              </a:rPr>
              <a:t>natriuresi</a:t>
            </a:r>
            <a:endParaRPr lang="it-IT" b="0" i="0" u="none" strike="noStrike" dirty="0">
              <a:solidFill>
                <a:srgbClr val="000000"/>
              </a:solidFill>
              <a:effectLst/>
            </a:endParaRPr>
          </a:p>
          <a:p>
            <a:pPr algn="l">
              <a:buFont typeface="Arial" panose="020B0604020202020204" pitchFamily="34" charset="0"/>
              <a:buChar char="•"/>
            </a:pPr>
            <a:endParaRPr lang="it-IT" b="0" i="0" u="none" strike="noStrike" dirty="0">
              <a:solidFill>
                <a:srgbClr val="000000"/>
              </a:solidFill>
              <a:effectLst/>
            </a:endParaRPr>
          </a:p>
          <a:p>
            <a:pPr algn="l">
              <a:buFont typeface="Arial" panose="020B0604020202020204" pitchFamily="34" charset="0"/>
              <a:buChar char="•"/>
            </a:pPr>
            <a:r>
              <a:rPr lang="it-IT" b="1" i="0" u="none" strike="noStrike" dirty="0">
                <a:solidFill>
                  <a:srgbClr val="000000"/>
                </a:solidFill>
                <a:effectLst/>
              </a:rPr>
              <a:t>Sistema immunitario</a:t>
            </a:r>
            <a:r>
              <a:rPr lang="it-IT" b="0" i="0" u="none" strike="noStrike" dirty="0">
                <a:solidFill>
                  <a:srgbClr val="000000"/>
                </a:solidFill>
                <a:effectLst/>
              </a:rPr>
              <a:t>: ↓ infiammazione</a:t>
            </a:r>
          </a:p>
          <a:p>
            <a:pPr algn="l">
              <a:buFont typeface="Arial" panose="020B0604020202020204" pitchFamily="34" charset="0"/>
              <a:buChar char="•"/>
            </a:pPr>
            <a:endParaRPr lang="it-IT" b="0" i="0" u="none" strike="noStrike" dirty="0">
              <a:solidFill>
                <a:srgbClr val="000000"/>
              </a:solidFill>
              <a:effectLst/>
            </a:endParaRPr>
          </a:p>
          <a:p>
            <a:pPr algn="l">
              <a:buFont typeface="Arial" panose="020B0604020202020204" pitchFamily="34" charset="0"/>
              <a:buChar char="•"/>
            </a:pPr>
            <a:r>
              <a:rPr lang="it-IT" b="1" i="0" u="none" strike="noStrike" dirty="0">
                <a:solidFill>
                  <a:srgbClr val="000000"/>
                </a:solidFill>
                <a:effectLst/>
              </a:rPr>
              <a:t>Muscolo e tessuto adiposo</a:t>
            </a:r>
            <a:r>
              <a:rPr lang="it-IT" b="0" i="0" u="none" strike="noStrike" dirty="0">
                <a:solidFill>
                  <a:srgbClr val="000000"/>
                </a:solidFill>
                <a:effectLst/>
              </a:rPr>
              <a:t>: ↑ perfusione, termogenesi, captazione glucosio</a:t>
            </a:r>
          </a:p>
          <a:p>
            <a:pPr algn="l">
              <a:buFont typeface="Arial" panose="020B0604020202020204" pitchFamily="34" charset="0"/>
              <a:buChar char="•"/>
            </a:pPr>
            <a:endParaRPr lang="it-IT" b="0" i="0" u="none" strike="noStrike" dirty="0">
              <a:solidFill>
                <a:srgbClr val="000000"/>
              </a:solidFill>
              <a:effectLst/>
            </a:endParaRPr>
          </a:p>
          <a:p>
            <a:pPr algn="l">
              <a:buFont typeface="Arial" panose="020B0604020202020204" pitchFamily="34" charset="0"/>
              <a:buChar char="•"/>
            </a:pPr>
            <a:r>
              <a:rPr lang="it-IT" b="1" i="0" u="none" strike="noStrike" dirty="0">
                <a:solidFill>
                  <a:srgbClr val="000000"/>
                </a:solidFill>
                <a:effectLst/>
              </a:rPr>
              <a:t>Fegato</a:t>
            </a:r>
            <a:r>
              <a:rPr lang="it-IT" b="0" i="0" u="none" strike="noStrike" dirty="0">
                <a:solidFill>
                  <a:srgbClr val="000000"/>
                </a:solidFill>
                <a:effectLst/>
              </a:rPr>
              <a:t>: ↓ steatosi, produzione epatica di glucosio</a:t>
            </a:r>
          </a:p>
          <a:p>
            <a:pPr algn="l">
              <a:buFont typeface="Arial" panose="020B0604020202020204" pitchFamily="34" charset="0"/>
              <a:buChar char="•"/>
            </a:pPr>
            <a:endParaRPr lang="it-IT" b="0" i="0" u="none" strike="noStrike" dirty="0">
              <a:solidFill>
                <a:srgbClr val="000000"/>
              </a:solidFill>
              <a:effectLst/>
            </a:endParaRPr>
          </a:p>
          <a:p>
            <a:pPr algn="l">
              <a:buFont typeface="Arial" panose="020B0604020202020204" pitchFamily="34" charset="0"/>
              <a:buChar char="•"/>
            </a:pPr>
            <a:r>
              <a:rPr lang="it-IT" b="1" i="0" u="none" strike="noStrike" dirty="0">
                <a:solidFill>
                  <a:srgbClr val="000000"/>
                </a:solidFill>
                <a:effectLst/>
              </a:rPr>
              <a:t>Intestino</a:t>
            </a:r>
            <a:r>
              <a:rPr lang="it-IT" b="0" i="0" u="none" strike="noStrike" dirty="0">
                <a:solidFill>
                  <a:srgbClr val="000000"/>
                </a:solidFill>
                <a:effectLst/>
              </a:rPr>
              <a:t>: ↑ motilità e secrezione</a:t>
            </a:r>
          </a:p>
          <a:p>
            <a:pPr algn="l">
              <a:buFont typeface="Arial" panose="020B0604020202020204" pitchFamily="34" charset="0"/>
              <a:buChar char="•"/>
            </a:pPr>
            <a:endParaRPr lang="it-IT" b="0" i="0" u="none" strike="noStrike" dirty="0">
              <a:solidFill>
                <a:srgbClr val="000000"/>
              </a:solidFill>
              <a:effectLst/>
            </a:endParaRPr>
          </a:p>
          <a:p>
            <a:pPr algn="l">
              <a:buFont typeface="Arial" panose="020B0604020202020204" pitchFamily="34" charset="0"/>
              <a:buChar char="•"/>
            </a:pPr>
            <a:r>
              <a:rPr lang="it-IT" b="1" i="0" u="none" strike="noStrike" dirty="0">
                <a:solidFill>
                  <a:srgbClr val="000000"/>
                </a:solidFill>
                <a:effectLst/>
              </a:rPr>
              <a:t>Pancreas</a:t>
            </a:r>
            <a:r>
              <a:rPr lang="it-IT" b="0" i="0" u="none" strike="noStrike" dirty="0">
                <a:solidFill>
                  <a:srgbClr val="000000"/>
                </a:solidFill>
                <a:effectLst/>
              </a:rPr>
              <a:t>: ↑ insulina, ↓ glucagone, protezione </a:t>
            </a:r>
            <a:r>
              <a:rPr lang="el-GR" b="0" i="0" u="none" strike="noStrike" dirty="0">
                <a:solidFill>
                  <a:srgbClr val="000000"/>
                </a:solidFill>
                <a:effectLst/>
              </a:rPr>
              <a:t>β-</a:t>
            </a:r>
            <a:r>
              <a:rPr lang="it-IT" b="0" i="0" u="none" strike="noStrike" dirty="0">
                <a:solidFill>
                  <a:srgbClr val="000000"/>
                </a:solidFill>
                <a:effectLst/>
              </a:rPr>
              <a:t>cellule</a:t>
            </a:r>
          </a:p>
          <a:p>
            <a:pPr algn="l">
              <a:buFont typeface="Arial" panose="020B0604020202020204" pitchFamily="34" charset="0"/>
              <a:buChar char="•"/>
            </a:pPr>
            <a:endParaRPr lang="it-IT" b="0" i="0" u="none" strike="noStrike" dirty="0">
              <a:solidFill>
                <a:srgbClr val="000000"/>
              </a:solidFill>
              <a:effectLst/>
            </a:endParaRPr>
          </a:p>
          <a:p>
            <a:pPr algn="l">
              <a:buFont typeface="Arial" panose="020B0604020202020204" pitchFamily="34" charset="0"/>
              <a:buChar char="•"/>
            </a:pPr>
            <a:r>
              <a:rPr lang="it-IT" b="1" i="0" u="none" strike="noStrike" dirty="0">
                <a:solidFill>
                  <a:srgbClr val="000000"/>
                </a:solidFill>
                <a:effectLst/>
              </a:rPr>
              <a:t>Stomaco</a:t>
            </a:r>
            <a:r>
              <a:rPr lang="it-IT" b="0" i="0" u="none" strike="noStrike" dirty="0">
                <a:solidFill>
                  <a:srgbClr val="000000"/>
                </a:solidFill>
                <a:effectLst/>
              </a:rPr>
              <a:t>: ↓ svuotamento gastrico e secrezione acida</a:t>
            </a:r>
          </a:p>
        </p:txBody>
      </p:sp>
      <p:sp>
        <p:nvSpPr>
          <p:cNvPr id="9" name="CasellaDiTesto 8">
            <a:extLst>
              <a:ext uri="{FF2B5EF4-FFF2-40B4-BE49-F238E27FC236}">
                <a16:creationId xmlns:a16="http://schemas.microsoft.com/office/drawing/2014/main" id="{D97C4F29-FA21-8002-D4AB-2E6B4C176B23}"/>
              </a:ext>
            </a:extLst>
          </p:cNvPr>
          <p:cNvSpPr txBox="1"/>
          <p:nvPr/>
        </p:nvSpPr>
        <p:spPr>
          <a:xfrm>
            <a:off x="121298" y="830997"/>
            <a:ext cx="6098582" cy="1477328"/>
          </a:xfrm>
          <a:prstGeom prst="rect">
            <a:avLst/>
          </a:prstGeom>
          <a:noFill/>
        </p:spPr>
        <p:txBody>
          <a:bodyPr wrap="square">
            <a:spAutoFit/>
          </a:bodyPr>
          <a:lstStyle/>
          <a:p>
            <a:pPr lvl="1" algn="l"/>
            <a:r>
              <a:rPr lang="it-IT" b="0" i="0" u="none" strike="noStrike" dirty="0">
                <a:solidFill>
                  <a:srgbClr val="000000"/>
                </a:solidFill>
                <a:effectLst/>
              </a:rPr>
              <a:t>Ormone naturale prodotto dalle </a:t>
            </a:r>
            <a:r>
              <a:rPr lang="it-IT" b="1" i="0" u="none" strike="noStrike" dirty="0">
                <a:solidFill>
                  <a:srgbClr val="000000"/>
                </a:solidFill>
                <a:effectLst/>
              </a:rPr>
              <a:t>cellule L dell'intestino tenue</a:t>
            </a:r>
            <a:endParaRPr lang="it-IT" b="0" i="0" u="none" strike="noStrike" dirty="0">
              <a:solidFill>
                <a:srgbClr val="000000"/>
              </a:solidFill>
              <a:effectLst/>
            </a:endParaRPr>
          </a:p>
          <a:p>
            <a:pPr marL="742950" lvl="1" indent="-285750" algn="l">
              <a:buFont typeface="+mj-lt"/>
              <a:buAutoNum type="arabicPeriod"/>
            </a:pPr>
            <a:r>
              <a:rPr lang="it-IT" b="0" i="0" u="none" strike="noStrike" dirty="0">
                <a:solidFill>
                  <a:srgbClr val="000000"/>
                </a:solidFill>
                <a:effectLst/>
              </a:rPr>
              <a:t>Rilasciato in risposta all’ingestione di cibo</a:t>
            </a:r>
          </a:p>
          <a:p>
            <a:pPr marL="742950" lvl="1" indent="-285750" algn="l">
              <a:buFont typeface="+mj-lt"/>
              <a:buAutoNum type="arabicPeriod"/>
            </a:pPr>
            <a:r>
              <a:rPr lang="it-IT" b="1" i="0" u="none" strike="noStrike" dirty="0">
                <a:solidFill>
                  <a:srgbClr val="000000"/>
                </a:solidFill>
                <a:effectLst/>
              </a:rPr>
              <a:t>Regola</a:t>
            </a:r>
            <a:r>
              <a:rPr lang="it-IT" b="0" i="0" u="none" strike="noStrike" dirty="0">
                <a:solidFill>
                  <a:srgbClr val="000000"/>
                </a:solidFill>
                <a:effectLst/>
              </a:rPr>
              <a:t> la secrezione di insulina e glucagone, influenzando la glicemia</a:t>
            </a:r>
          </a:p>
        </p:txBody>
      </p:sp>
      <p:sp>
        <p:nvSpPr>
          <p:cNvPr id="10" name="Rettangolo 9">
            <a:extLst>
              <a:ext uri="{FF2B5EF4-FFF2-40B4-BE49-F238E27FC236}">
                <a16:creationId xmlns:a16="http://schemas.microsoft.com/office/drawing/2014/main" id="{6571C56B-ADA6-493E-9D5D-06A55B271DDA}"/>
              </a:ext>
            </a:extLst>
          </p:cNvPr>
          <p:cNvSpPr/>
          <p:nvPr/>
        </p:nvSpPr>
        <p:spPr>
          <a:xfrm>
            <a:off x="1" y="0"/>
            <a:ext cx="6096000"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4800" b="1" dirty="0">
                <a:ln/>
                <a:solidFill>
                  <a:schemeClr val="accent3"/>
                </a:solidFill>
              </a:rPr>
              <a:t>GLP-1 – cos’è e cosa fa</a:t>
            </a:r>
            <a:endParaRPr lang="it-IT" sz="4800" b="1" cap="none" spc="0" dirty="0">
              <a:ln/>
              <a:solidFill>
                <a:schemeClr val="accent3"/>
              </a:solidFill>
              <a:effectLst/>
            </a:endParaRPr>
          </a:p>
        </p:txBody>
      </p:sp>
    </p:spTree>
    <p:extLst>
      <p:ext uri="{BB962C8B-B14F-4D97-AF65-F5344CB8AC3E}">
        <p14:creationId xmlns:p14="http://schemas.microsoft.com/office/powerpoint/2010/main" val="221225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DA145-E8B8-9C18-C166-25F7E8371EDC}"/>
            </a:ext>
          </a:extLst>
        </p:cNvPr>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1F6414C3-7843-90D2-A75E-4E80C606732F}"/>
              </a:ext>
            </a:extLst>
          </p:cNvPr>
          <p:cNvGraphicFramePr/>
          <p:nvPr>
            <p:extLst>
              <p:ext uri="{D42A27DB-BD31-4B8C-83A1-F6EECF244321}">
                <p14:modId xmlns:p14="http://schemas.microsoft.com/office/powerpoint/2010/main" val="263166929"/>
              </p:ext>
            </p:extLst>
          </p:nvPr>
        </p:nvGraphicFramePr>
        <p:xfrm>
          <a:off x="264332" y="530817"/>
          <a:ext cx="11663336" cy="5796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CasellaDiTesto 14">
            <a:extLst>
              <a:ext uri="{FF2B5EF4-FFF2-40B4-BE49-F238E27FC236}">
                <a16:creationId xmlns:a16="http://schemas.microsoft.com/office/drawing/2014/main" id="{39743B7E-8479-9880-7904-91E40D4631D8}"/>
              </a:ext>
            </a:extLst>
          </p:cNvPr>
          <p:cNvSpPr txBox="1"/>
          <p:nvPr/>
        </p:nvSpPr>
        <p:spPr>
          <a:xfrm>
            <a:off x="542441" y="1921790"/>
            <a:ext cx="1441342" cy="369332"/>
          </a:xfrm>
          <a:prstGeom prst="rect">
            <a:avLst/>
          </a:prstGeom>
          <a:noFill/>
          <a:ln w="19050">
            <a:solidFill>
              <a:srgbClr val="FF0000"/>
            </a:solidFill>
          </a:ln>
        </p:spPr>
        <p:txBody>
          <a:bodyPr wrap="square" rtlCol="0">
            <a:spAutoFit/>
          </a:bodyPr>
          <a:lstStyle/>
          <a:p>
            <a:r>
              <a:rPr lang="it-IT" dirty="0"/>
              <a:t>Anni 80 – 90’</a:t>
            </a:r>
          </a:p>
        </p:txBody>
      </p:sp>
      <p:sp>
        <p:nvSpPr>
          <p:cNvPr id="16" name="CasellaDiTesto 15">
            <a:extLst>
              <a:ext uri="{FF2B5EF4-FFF2-40B4-BE49-F238E27FC236}">
                <a16:creationId xmlns:a16="http://schemas.microsoft.com/office/drawing/2014/main" id="{652C7258-8C43-38DB-4F3D-4520F5D8CE5A}"/>
              </a:ext>
            </a:extLst>
          </p:cNvPr>
          <p:cNvSpPr txBox="1"/>
          <p:nvPr/>
        </p:nvSpPr>
        <p:spPr>
          <a:xfrm>
            <a:off x="3048002" y="1921790"/>
            <a:ext cx="1288941" cy="369332"/>
          </a:xfrm>
          <a:prstGeom prst="rect">
            <a:avLst/>
          </a:prstGeom>
          <a:noFill/>
          <a:ln w="19050">
            <a:solidFill>
              <a:srgbClr val="FF0000"/>
            </a:solidFill>
          </a:ln>
        </p:spPr>
        <p:txBody>
          <a:bodyPr wrap="square" rtlCol="0">
            <a:spAutoFit/>
          </a:bodyPr>
          <a:lstStyle/>
          <a:p>
            <a:r>
              <a:rPr lang="it-IT" dirty="0"/>
              <a:t>2005 - 2010</a:t>
            </a:r>
          </a:p>
        </p:txBody>
      </p:sp>
      <p:sp>
        <p:nvSpPr>
          <p:cNvPr id="17" name="CasellaDiTesto 16">
            <a:extLst>
              <a:ext uri="{FF2B5EF4-FFF2-40B4-BE49-F238E27FC236}">
                <a16:creationId xmlns:a16="http://schemas.microsoft.com/office/drawing/2014/main" id="{2089747E-B63F-BE51-2249-F82E44BCB2E3}"/>
              </a:ext>
            </a:extLst>
          </p:cNvPr>
          <p:cNvSpPr txBox="1"/>
          <p:nvPr/>
        </p:nvSpPr>
        <p:spPr>
          <a:xfrm>
            <a:off x="5451529" y="1921790"/>
            <a:ext cx="1288941" cy="369332"/>
          </a:xfrm>
          <a:prstGeom prst="rect">
            <a:avLst/>
          </a:prstGeom>
          <a:noFill/>
          <a:ln w="19050">
            <a:solidFill>
              <a:srgbClr val="FF0000"/>
            </a:solidFill>
          </a:ln>
        </p:spPr>
        <p:txBody>
          <a:bodyPr wrap="square" rtlCol="0">
            <a:spAutoFit/>
          </a:bodyPr>
          <a:lstStyle/>
          <a:p>
            <a:r>
              <a:rPr lang="it-IT" dirty="0"/>
              <a:t>2010 - 2014</a:t>
            </a:r>
          </a:p>
        </p:txBody>
      </p:sp>
      <p:sp>
        <p:nvSpPr>
          <p:cNvPr id="18" name="CasellaDiTesto 17">
            <a:extLst>
              <a:ext uri="{FF2B5EF4-FFF2-40B4-BE49-F238E27FC236}">
                <a16:creationId xmlns:a16="http://schemas.microsoft.com/office/drawing/2014/main" id="{95702524-A568-11FF-F1D5-375A9D09B3F3}"/>
              </a:ext>
            </a:extLst>
          </p:cNvPr>
          <p:cNvSpPr txBox="1"/>
          <p:nvPr/>
        </p:nvSpPr>
        <p:spPr>
          <a:xfrm>
            <a:off x="8130152" y="1921790"/>
            <a:ext cx="762002" cy="369332"/>
          </a:xfrm>
          <a:prstGeom prst="rect">
            <a:avLst/>
          </a:prstGeom>
          <a:noFill/>
          <a:ln w="19050">
            <a:solidFill>
              <a:srgbClr val="FF0000"/>
            </a:solidFill>
          </a:ln>
        </p:spPr>
        <p:txBody>
          <a:bodyPr wrap="square" rtlCol="0">
            <a:spAutoFit/>
          </a:bodyPr>
          <a:lstStyle/>
          <a:p>
            <a:r>
              <a:rPr lang="it-IT" dirty="0"/>
              <a:t>2015</a:t>
            </a:r>
          </a:p>
        </p:txBody>
      </p:sp>
      <p:sp>
        <p:nvSpPr>
          <p:cNvPr id="19" name="CasellaDiTesto 18">
            <a:extLst>
              <a:ext uri="{FF2B5EF4-FFF2-40B4-BE49-F238E27FC236}">
                <a16:creationId xmlns:a16="http://schemas.microsoft.com/office/drawing/2014/main" id="{221033F6-A44E-DDE4-EF60-C417F51E09C7}"/>
              </a:ext>
            </a:extLst>
          </p:cNvPr>
          <p:cNvSpPr txBox="1"/>
          <p:nvPr/>
        </p:nvSpPr>
        <p:spPr>
          <a:xfrm>
            <a:off x="10518180" y="1921790"/>
            <a:ext cx="762002" cy="369332"/>
          </a:xfrm>
          <a:prstGeom prst="rect">
            <a:avLst/>
          </a:prstGeom>
          <a:noFill/>
          <a:ln w="19050">
            <a:solidFill>
              <a:srgbClr val="FF0000"/>
            </a:solidFill>
          </a:ln>
        </p:spPr>
        <p:txBody>
          <a:bodyPr wrap="square" rtlCol="0">
            <a:spAutoFit/>
          </a:bodyPr>
          <a:lstStyle/>
          <a:p>
            <a:r>
              <a:rPr lang="it-IT" dirty="0"/>
              <a:t>2021</a:t>
            </a:r>
          </a:p>
        </p:txBody>
      </p:sp>
    </p:spTree>
    <p:extLst>
      <p:ext uri="{BB962C8B-B14F-4D97-AF65-F5344CB8AC3E}">
        <p14:creationId xmlns:p14="http://schemas.microsoft.com/office/powerpoint/2010/main" val="37832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EFC91-3532-1F7B-7134-3C958F23D208}"/>
            </a:ext>
          </a:extLst>
        </p:cNvPr>
        <p:cNvGrpSpPr/>
        <p:nvPr/>
      </p:nvGrpSpPr>
      <p:grpSpPr>
        <a:xfrm>
          <a:off x="0" y="0"/>
          <a:ext cx="0" cy="0"/>
          <a:chOff x="0" y="0"/>
          <a:chExt cx="0" cy="0"/>
        </a:xfrm>
      </p:grpSpPr>
      <p:pic>
        <p:nvPicPr>
          <p:cNvPr id="5" name="Immagine 4" descr="Immagine che contiene testo, schermata, Carattere&#10;&#10;Il contenuto generato dall'IA potrebbe non essere corretto.">
            <a:extLst>
              <a:ext uri="{FF2B5EF4-FFF2-40B4-BE49-F238E27FC236}">
                <a16:creationId xmlns:a16="http://schemas.microsoft.com/office/drawing/2014/main" id="{4D37641A-B0E6-A01D-FE5C-C977BA967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644"/>
            <a:ext cx="6986616" cy="2572719"/>
          </a:xfrm>
          <a:prstGeom prst="rect">
            <a:avLst/>
          </a:prstGeom>
        </p:spPr>
      </p:pic>
      <p:sp>
        <p:nvSpPr>
          <p:cNvPr id="15" name="CasellaDiTesto 14">
            <a:extLst>
              <a:ext uri="{FF2B5EF4-FFF2-40B4-BE49-F238E27FC236}">
                <a16:creationId xmlns:a16="http://schemas.microsoft.com/office/drawing/2014/main" id="{72E9B1C9-CCC4-33DD-1F16-17B57B934490}"/>
              </a:ext>
            </a:extLst>
          </p:cNvPr>
          <p:cNvSpPr txBox="1"/>
          <p:nvPr/>
        </p:nvSpPr>
        <p:spPr>
          <a:xfrm>
            <a:off x="6986616" y="597455"/>
            <a:ext cx="5512231" cy="5663089"/>
          </a:xfrm>
          <a:prstGeom prst="rect">
            <a:avLst/>
          </a:prstGeom>
          <a:noFill/>
        </p:spPr>
        <p:txBody>
          <a:bodyPr wrap="square">
            <a:spAutoFit/>
          </a:bodyPr>
          <a:lstStyle/>
          <a:p>
            <a:pPr algn="l">
              <a:buNone/>
            </a:pPr>
            <a:r>
              <a:rPr lang="it-IT" sz="1600" b="1" i="0" u="none" strike="noStrike" dirty="0">
                <a:solidFill>
                  <a:srgbClr val="000000"/>
                </a:solidFill>
                <a:effectLst/>
              </a:rPr>
              <a:t>🎯 Obiettivo dello studio</a:t>
            </a:r>
          </a:p>
          <a:p>
            <a:pPr algn="l">
              <a:buNone/>
            </a:pPr>
            <a:r>
              <a:rPr lang="it-IT" sz="1600" b="0" i="0" u="none" strike="noStrike" dirty="0">
                <a:solidFill>
                  <a:srgbClr val="000000"/>
                </a:solidFill>
                <a:effectLst/>
              </a:rPr>
              <a:t>Indagare l’effetto del </a:t>
            </a:r>
            <a:r>
              <a:rPr lang="it-IT" sz="1600" b="1" i="0" u="none" strike="noStrike" dirty="0">
                <a:solidFill>
                  <a:srgbClr val="000000"/>
                </a:solidFill>
                <a:effectLst/>
              </a:rPr>
              <a:t>GLP-1(7-37)</a:t>
            </a:r>
            <a:r>
              <a:rPr lang="it-IT" sz="1600" b="0" i="0" u="none" strike="noStrike" dirty="0">
                <a:solidFill>
                  <a:srgbClr val="000000"/>
                </a:solidFill>
                <a:effectLst/>
              </a:rPr>
              <a:t>, co-prodotto dal gene del glucagone, sulla </a:t>
            </a:r>
            <a:r>
              <a:rPr lang="it-IT" sz="1600" b="1" i="0" u="none" strike="noStrike" dirty="0">
                <a:solidFill>
                  <a:srgbClr val="000000"/>
                </a:solidFill>
                <a:effectLst/>
              </a:rPr>
              <a:t>secrezione insulinica</a:t>
            </a:r>
            <a:r>
              <a:rPr lang="it-IT" sz="1600" b="0" i="0" u="none" strike="noStrike" dirty="0">
                <a:solidFill>
                  <a:srgbClr val="000000"/>
                </a:solidFill>
                <a:effectLst/>
              </a:rPr>
              <a:t> nel </a:t>
            </a:r>
            <a:r>
              <a:rPr lang="it-IT" sz="1600" b="1" i="0" u="none" strike="noStrike" dirty="0">
                <a:solidFill>
                  <a:srgbClr val="000000"/>
                </a:solidFill>
                <a:effectLst/>
              </a:rPr>
              <a:t>pancreas isolato di ratto</a:t>
            </a:r>
            <a:r>
              <a:rPr lang="it-IT" sz="1600" b="0" i="0" u="none" strike="noStrike" dirty="0">
                <a:solidFill>
                  <a:srgbClr val="000000"/>
                </a:solidFill>
                <a:effectLst/>
              </a:rPr>
              <a:t>.</a:t>
            </a:r>
          </a:p>
          <a:p>
            <a:pPr algn="l">
              <a:buNone/>
            </a:pPr>
            <a:r>
              <a:rPr lang="it-IT" sz="1600" b="1" i="0" u="none" strike="noStrike" dirty="0">
                <a:solidFill>
                  <a:srgbClr val="000000"/>
                </a:solidFill>
                <a:effectLst/>
              </a:rPr>
              <a:t>🔬 Metodo</a:t>
            </a:r>
          </a:p>
          <a:p>
            <a:pPr algn="l">
              <a:buFont typeface="Arial" panose="020B0604020202020204" pitchFamily="34" charset="0"/>
              <a:buChar char="•"/>
            </a:pPr>
            <a:r>
              <a:rPr lang="it-IT" sz="1600" b="1" i="0" u="none" strike="noStrike" dirty="0">
                <a:solidFill>
                  <a:srgbClr val="000000"/>
                </a:solidFill>
                <a:effectLst/>
              </a:rPr>
              <a:t>Modello sperimentale</a:t>
            </a:r>
            <a:r>
              <a:rPr lang="it-IT" sz="1600" b="0" i="0" u="none" strike="noStrike" dirty="0">
                <a:solidFill>
                  <a:srgbClr val="000000"/>
                </a:solidFill>
                <a:effectLst/>
              </a:rPr>
              <a:t>: Pancreas perfuso di ratto</a:t>
            </a:r>
          </a:p>
          <a:p>
            <a:pPr algn="l">
              <a:buFont typeface="Arial" panose="020B0604020202020204" pitchFamily="34" charset="0"/>
              <a:buChar char="•"/>
            </a:pPr>
            <a:r>
              <a:rPr lang="it-IT" sz="1600" b="1" i="0" u="none" strike="noStrike" dirty="0">
                <a:solidFill>
                  <a:srgbClr val="000000"/>
                </a:solidFill>
                <a:effectLst/>
              </a:rPr>
              <a:t>Stimolazione</a:t>
            </a:r>
            <a:r>
              <a:rPr lang="it-IT" sz="1600" b="0" i="0" u="none" strike="noStrike" dirty="0">
                <a:solidFill>
                  <a:srgbClr val="000000"/>
                </a:solidFill>
                <a:effectLst/>
              </a:rPr>
              <a:t> con peptide GLP-1(7-37)</a:t>
            </a:r>
          </a:p>
          <a:p>
            <a:pPr algn="l">
              <a:buFont typeface="Arial" panose="020B0604020202020204" pitchFamily="34" charset="0"/>
              <a:buChar char="•"/>
            </a:pPr>
            <a:r>
              <a:rPr lang="it-IT" sz="1600" b="0" i="0" u="none" strike="noStrike" dirty="0">
                <a:solidFill>
                  <a:srgbClr val="000000"/>
                </a:solidFill>
                <a:effectLst/>
              </a:rPr>
              <a:t>Misurazione della </a:t>
            </a:r>
            <a:r>
              <a:rPr lang="it-IT" sz="1600" b="1" i="0" u="none" strike="noStrike" dirty="0">
                <a:solidFill>
                  <a:srgbClr val="000000"/>
                </a:solidFill>
                <a:effectLst/>
              </a:rPr>
              <a:t>risposta insulinica</a:t>
            </a:r>
            <a:endParaRPr lang="it-IT" sz="1600" b="0" i="0" u="none" strike="noStrike" dirty="0">
              <a:solidFill>
                <a:srgbClr val="000000"/>
              </a:solidFill>
              <a:effectLst/>
            </a:endParaRPr>
          </a:p>
          <a:p>
            <a:pPr algn="l">
              <a:buNone/>
            </a:pPr>
            <a:r>
              <a:rPr lang="it-IT" sz="1600" b="1" i="0" u="none" strike="noStrike" dirty="0">
                <a:solidFill>
                  <a:srgbClr val="000000"/>
                </a:solidFill>
                <a:effectLst/>
              </a:rPr>
              <a:t>📈 Risultati</a:t>
            </a:r>
          </a:p>
          <a:p>
            <a:pPr algn="l">
              <a:buFont typeface="Arial" panose="020B0604020202020204" pitchFamily="34" charset="0"/>
              <a:buChar char="•"/>
            </a:pPr>
            <a:r>
              <a:rPr lang="it-IT" sz="1600" b="0" i="0" u="none" strike="noStrike" dirty="0">
                <a:solidFill>
                  <a:srgbClr val="000000"/>
                </a:solidFill>
                <a:effectLst/>
              </a:rPr>
              <a:t>Il </a:t>
            </a:r>
            <a:r>
              <a:rPr lang="it-IT" sz="1600" b="1" i="0" u="none" strike="noStrike" dirty="0">
                <a:solidFill>
                  <a:srgbClr val="000000"/>
                </a:solidFill>
                <a:effectLst/>
              </a:rPr>
              <a:t>GLP-1(7-37)</a:t>
            </a:r>
            <a:r>
              <a:rPr lang="it-IT" sz="1600" b="0" i="0" u="none" strike="noStrike" dirty="0">
                <a:solidFill>
                  <a:srgbClr val="000000"/>
                </a:solidFill>
                <a:effectLst/>
              </a:rPr>
              <a:t>:</a:t>
            </a:r>
          </a:p>
          <a:p>
            <a:pPr marL="742950" lvl="1" indent="-285750" algn="l">
              <a:buFont typeface="Arial" panose="020B0604020202020204" pitchFamily="34" charset="0"/>
              <a:buChar char="•"/>
            </a:pPr>
            <a:r>
              <a:rPr lang="it-IT" sz="1600" b="0" i="0" u="none" strike="noStrike" dirty="0">
                <a:solidFill>
                  <a:srgbClr val="000000"/>
                </a:solidFill>
                <a:effectLst/>
              </a:rPr>
              <a:t>Stimola fortemente la </a:t>
            </a:r>
            <a:r>
              <a:rPr lang="it-IT" sz="1600" b="1" i="0" u="none" strike="noStrike" dirty="0">
                <a:solidFill>
                  <a:srgbClr val="000000"/>
                </a:solidFill>
                <a:effectLst/>
              </a:rPr>
              <a:t>secrezione di insulina</a:t>
            </a:r>
            <a:endParaRPr lang="it-IT" sz="1600" b="0" i="0" u="none" strike="noStrike" dirty="0">
              <a:solidFill>
                <a:srgbClr val="000000"/>
              </a:solidFill>
              <a:effectLst/>
            </a:endParaRPr>
          </a:p>
          <a:p>
            <a:pPr marL="742950" lvl="1" indent="-285750" algn="l">
              <a:buFont typeface="Arial" panose="020B0604020202020204" pitchFamily="34" charset="0"/>
              <a:buChar char="•"/>
            </a:pPr>
            <a:r>
              <a:rPr lang="it-IT" sz="1600" b="0" i="0" u="none" strike="noStrike" dirty="0">
                <a:solidFill>
                  <a:srgbClr val="000000"/>
                </a:solidFill>
                <a:effectLst/>
              </a:rPr>
              <a:t>Ha un effetto </a:t>
            </a:r>
            <a:r>
              <a:rPr lang="it-IT" sz="1600" b="1" i="0" u="none" strike="noStrike" dirty="0">
                <a:solidFill>
                  <a:srgbClr val="000000"/>
                </a:solidFill>
                <a:effectLst/>
              </a:rPr>
              <a:t>glucosio-dipendente</a:t>
            </a:r>
            <a:endParaRPr lang="it-IT" sz="1600" b="0" i="0" u="none" strike="noStrike" dirty="0">
              <a:solidFill>
                <a:srgbClr val="000000"/>
              </a:solidFill>
              <a:effectLst/>
            </a:endParaRPr>
          </a:p>
          <a:p>
            <a:pPr algn="l">
              <a:buFont typeface="Arial" panose="020B0604020202020204" pitchFamily="34" charset="0"/>
              <a:buChar char="•"/>
            </a:pPr>
            <a:r>
              <a:rPr lang="it-IT" sz="1600" b="0" i="0" u="none" strike="noStrike" dirty="0">
                <a:solidFill>
                  <a:srgbClr val="000000"/>
                </a:solidFill>
                <a:effectLst/>
              </a:rPr>
              <a:t>Identificato come </a:t>
            </a:r>
            <a:r>
              <a:rPr lang="it-IT" sz="1600" b="1" i="0" u="none" strike="noStrike" dirty="0">
                <a:solidFill>
                  <a:srgbClr val="000000"/>
                </a:solidFill>
                <a:effectLst/>
              </a:rPr>
              <a:t>nuova </a:t>
            </a:r>
            <a:r>
              <a:rPr lang="it-IT" sz="1600" b="1" i="0" u="none" strike="noStrike" dirty="0" err="1">
                <a:solidFill>
                  <a:srgbClr val="000000"/>
                </a:solidFill>
                <a:effectLst/>
              </a:rPr>
              <a:t>incretina</a:t>
            </a:r>
            <a:r>
              <a:rPr lang="it-IT" sz="1600" b="0" i="0" u="none" strike="noStrike" dirty="0">
                <a:solidFill>
                  <a:srgbClr val="000000"/>
                </a:solidFill>
                <a:effectLst/>
              </a:rPr>
              <a:t> endogena</a:t>
            </a:r>
          </a:p>
          <a:p>
            <a:pPr algn="l">
              <a:buNone/>
            </a:pPr>
            <a:r>
              <a:rPr lang="it-IT" sz="1600" b="1" i="0" u="none" strike="noStrike" dirty="0">
                <a:solidFill>
                  <a:srgbClr val="000000"/>
                </a:solidFill>
                <a:effectLst/>
              </a:rPr>
              <a:t>📌 Conclusione</a:t>
            </a:r>
          </a:p>
          <a:p>
            <a:pPr algn="l">
              <a:buFont typeface="Arial" panose="020B0604020202020204" pitchFamily="34" charset="0"/>
              <a:buChar char="•"/>
            </a:pPr>
            <a:r>
              <a:rPr lang="it-IT" sz="1600" b="0" i="0" u="none" strike="noStrike" dirty="0">
                <a:solidFill>
                  <a:srgbClr val="000000"/>
                </a:solidFill>
                <a:effectLst/>
              </a:rPr>
              <a:t>Il GLP-1(7-37) è un </a:t>
            </a:r>
            <a:r>
              <a:rPr lang="it-IT" sz="1600" b="1" i="0" u="none" strike="noStrike" dirty="0">
                <a:solidFill>
                  <a:srgbClr val="000000"/>
                </a:solidFill>
                <a:effectLst/>
              </a:rPr>
              <a:t>potente stimolatore di insulina</a:t>
            </a:r>
            <a:endParaRPr lang="it-IT" sz="1600" b="0" i="0" u="none" strike="noStrike" dirty="0">
              <a:solidFill>
                <a:srgbClr val="000000"/>
              </a:solidFill>
              <a:effectLst/>
            </a:endParaRPr>
          </a:p>
          <a:p>
            <a:pPr algn="l">
              <a:buFont typeface="Arial" panose="020B0604020202020204" pitchFamily="34" charset="0"/>
              <a:buChar char="•"/>
            </a:pPr>
            <a:r>
              <a:rPr lang="it-IT" sz="1600" b="0" i="0" u="none" strike="noStrike" dirty="0">
                <a:solidFill>
                  <a:srgbClr val="000000"/>
                </a:solidFill>
                <a:effectLst/>
              </a:rPr>
              <a:t>Rappresenta un </a:t>
            </a:r>
            <a:r>
              <a:rPr lang="it-IT" sz="1600" b="1" i="0" u="none" strike="noStrike" dirty="0">
                <a:solidFill>
                  <a:srgbClr val="000000"/>
                </a:solidFill>
                <a:effectLst/>
              </a:rPr>
              <a:t>nuovo target terapeutico</a:t>
            </a:r>
            <a:r>
              <a:rPr lang="it-IT" sz="1600" b="0" i="0" u="none" strike="noStrike" dirty="0">
                <a:solidFill>
                  <a:srgbClr val="000000"/>
                </a:solidFill>
                <a:effectLst/>
              </a:rPr>
              <a:t> per il controllo glicemico</a:t>
            </a:r>
          </a:p>
          <a:p>
            <a:pPr algn="l">
              <a:buNone/>
            </a:pPr>
            <a:r>
              <a:rPr lang="it-IT" sz="1600" b="1" i="0" u="none" strike="noStrike" dirty="0">
                <a:solidFill>
                  <a:srgbClr val="000000"/>
                </a:solidFill>
                <a:effectLst/>
              </a:rPr>
              <a:t>🧭 Impatto</a:t>
            </a:r>
          </a:p>
          <a:p>
            <a:pPr algn="l">
              <a:buFont typeface="Arial" panose="020B0604020202020204" pitchFamily="34" charset="0"/>
              <a:buChar char="•"/>
            </a:pPr>
            <a:r>
              <a:rPr lang="it-IT" sz="1600" b="0" i="0" u="none" strike="noStrike" dirty="0">
                <a:solidFill>
                  <a:srgbClr val="000000"/>
                </a:solidFill>
                <a:effectLst/>
              </a:rPr>
              <a:t>Questo lavoro ha gettato le basi per:</a:t>
            </a:r>
          </a:p>
          <a:p>
            <a:pPr marL="742950" lvl="1" indent="-285750" algn="l">
              <a:buFont typeface="Arial" panose="020B0604020202020204" pitchFamily="34" charset="0"/>
              <a:buChar char="•"/>
            </a:pPr>
            <a:r>
              <a:rPr lang="it-IT" sz="1600" b="0" i="0" u="none" strike="noStrike" dirty="0">
                <a:solidFill>
                  <a:srgbClr val="000000"/>
                </a:solidFill>
                <a:effectLst/>
              </a:rPr>
              <a:t>La comprensione del </a:t>
            </a:r>
            <a:r>
              <a:rPr lang="it-IT" sz="1600" b="1" i="0" u="none" strike="noStrike" dirty="0">
                <a:solidFill>
                  <a:srgbClr val="000000"/>
                </a:solidFill>
                <a:effectLst/>
              </a:rPr>
              <a:t>ruolo fisiologico del GLP-1</a:t>
            </a:r>
            <a:endParaRPr lang="it-IT" sz="1600" b="0" i="0" u="none" strike="noStrike" dirty="0">
              <a:solidFill>
                <a:srgbClr val="000000"/>
              </a:solidFill>
              <a:effectLst/>
            </a:endParaRPr>
          </a:p>
          <a:p>
            <a:pPr marL="742950" lvl="1" indent="-285750" algn="l">
              <a:buFont typeface="Arial" panose="020B0604020202020204" pitchFamily="34" charset="0"/>
              <a:buChar char="•"/>
            </a:pPr>
            <a:r>
              <a:rPr lang="it-IT" sz="1600" b="0" i="0" u="none" strike="noStrike" dirty="0">
                <a:solidFill>
                  <a:srgbClr val="000000"/>
                </a:solidFill>
                <a:effectLst/>
              </a:rPr>
              <a:t>Lo </a:t>
            </a:r>
            <a:r>
              <a:rPr lang="it-IT" sz="1600" b="1" i="0" u="none" strike="noStrike" dirty="0">
                <a:solidFill>
                  <a:srgbClr val="000000"/>
                </a:solidFill>
                <a:effectLst/>
              </a:rPr>
              <a:t>sviluppo di agonisti del recettore GLP-1 (GLP-1RA)</a:t>
            </a:r>
            <a:r>
              <a:rPr lang="it-IT" sz="1600" b="0" i="0" u="none" strike="noStrike" dirty="0">
                <a:solidFill>
                  <a:srgbClr val="000000"/>
                </a:solidFill>
                <a:effectLst/>
              </a:rPr>
              <a:t> come farmaci per il </a:t>
            </a:r>
            <a:r>
              <a:rPr lang="it-IT" sz="1600" b="1" i="0" u="none" strike="noStrike" dirty="0">
                <a:solidFill>
                  <a:srgbClr val="000000"/>
                </a:solidFill>
                <a:effectLst/>
              </a:rPr>
              <a:t>diabete tipo 2</a:t>
            </a:r>
            <a:endParaRPr lang="it-IT" sz="1600" b="0" i="0" u="none" strike="noStrike" dirty="0">
              <a:solidFill>
                <a:srgbClr val="000000"/>
              </a:solidFill>
              <a:effectLst/>
            </a:endParaRPr>
          </a:p>
        </p:txBody>
      </p:sp>
      <p:pic>
        <p:nvPicPr>
          <p:cNvPr id="17" name="Immagine 16" descr="Immagine che contiene testo, Carattere, schermata, documento&#10;&#10;Il contenuto generato dall'IA potrebbe non essere corretto.">
            <a:extLst>
              <a:ext uri="{FF2B5EF4-FFF2-40B4-BE49-F238E27FC236}">
                <a16:creationId xmlns:a16="http://schemas.microsoft.com/office/drawing/2014/main" id="{E9913902-D825-209E-3B0D-48A6DD755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17" y="3329814"/>
            <a:ext cx="6568968" cy="2001603"/>
          </a:xfrm>
          <a:prstGeom prst="rect">
            <a:avLst/>
          </a:prstGeom>
        </p:spPr>
      </p:pic>
      <p:cxnSp>
        <p:nvCxnSpPr>
          <p:cNvPr id="19" name="Connettore 1 18">
            <a:extLst>
              <a:ext uri="{FF2B5EF4-FFF2-40B4-BE49-F238E27FC236}">
                <a16:creationId xmlns:a16="http://schemas.microsoft.com/office/drawing/2014/main" id="{81020AB2-C809-092B-9187-41D3D17CD6A1}"/>
              </a:ext>
            </a:extLst>
          </p:cNvPr>
          <p:cNvCxnSpPr/>
          <p:nvPr/>
        </p:nvCxnSpPr>
        <p:spPr>
          <a:xfrm>
            <a:off x="325464" y="4974956"/>
            <a:ext cx="613732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1 19">
            <a:extLst>
              <a:ext uri="{FF2B5EF4-FFF2-40B4-BE49-F238E27FC236}">
                <a16:creationId xmlns:a16="http://schemas.microsoft.com/office/drawing/2014/main" id="{AC691E04-89DD-5E2A-D7F2-FC5D03D4E9C8}"/>
              </a:ext>
            </a:extLst>
          </p:cNvPr>
          <p:cNvCxnSpPr/>
          <p:nvPr/>
        </p:nvCxnSpPr>
        <p:spPr>
          <a:xfrm>
            <a:off x="325463" y="5111858"/>
            <a:ext cx="613732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F8452D7C-F0CC-B960-9D25-D7AD991D100E}"/>
              </a:ext>
            </a:extLst>
          </p:cNvPr>
          <p:cNvSpPr txBox="1"/>
          <p:nvPr/>
        </p:nvSpPr>
        <p:spPr>
          <a:xfrm>
            <a:off x="2602692" y="0"/>
            <a:ext cx="6986616" cy="584775"/>
          </a:xfrm>
          <a:prstGeom prst="rect">
            <a:avLst/>
          </a:prstGeom>
          <a:noFill/>
        </p:spPr>
        <p:txBody>
          <a:bodyPr wrap="square">
            <a:spAutoFit/>
          </a:bodyPr>
          <a:lstStyle/>
          <a:p>
            <a:r>
              <a:rPr lang="it-IT" sz="3200" b="0" i="0" u="none" strike="noStrike" dirty="0">
                <a:solidFill>
                  <a:srgbClr val="0070C0"/>
                </a:solidFill>
                <a:effectLst/>
                <a:latin typeface="-webkit-standard"/>
              </a:rPr>
              <a:t>🧪 </a:t>
            </a:r>
            <a:r>
              <a:rPr lang="it-IT" sz="3200" b="1" i="0" u="none" strike="noStrike" dirty="0">
                <a:solidFill>
                  <a:srgbClr val="0070C0"/>
                </a:solidFill>
                <a:effectLst/>
              </a:rPr>
              <a:t>1987 - Origini della Ricerca sul GLP-1</a:t>
            </a:r>
            <a:endParaRPr lang="it-IT" sz="3200" dirty="0">
              <a:solidFill>
                <a:srgbClr val="0070C0"/>
              </a:solidFill>
            </a:endParaRPr>
          </a:p>
        </p:txBody>
      </p:sp>
    </p:spTree>
    <p:extLst>
      <p:ext uri="{BB962C8B-B14F-4D97-AF65-F5344CB8AC3E}">
        <p14:creationId xmlns:p14="http://schemas.microsoft.com/office/powerpoint/2010/main" val="167135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CB24B-E025-7EFA-7D13-FC45D5871D6E}"/>
            </a:ext>
          </a:extLst>
        </p:cNvPr>
        <p:cNvGrpSpPr/>
        <p:nvPr/>
      </p:nvGrpSpPr>
      <p:grpSpPr>
        <a:xfrm>
          <a:off x="0" y="0"/>
          <a:ext cx="0" cy="0"/>
          <a:chOff x="0" y="0"/>
          <a:chExt cx="0" cy="0"/>
        </a:xfrm>
      </p:grpSpPr>
      <p:pic>
        <p:nvPicPr>
          <p:cNvPr id="3" name="Immagine 2" descr="Immagine che contiene testo, schermata, Carattere&#10;&#10;Il contenuto generato dall'IA potrebbe non essere corretto.">
            <a:extLst>
              <a:ext uri="{FF2B5EF4-FFF2-40B4-BE49-F238E27FC236}">
                <a16:creationId xmlns:a16="http://schemas.microsoft.com/office/drawing/2014/main" id="{08DFFF3D-6AEC-C598-C2D2-3A212B72D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78" y="591468"/>
            <a:ext cx="6934831" cy="3628470"/>
          </a:xfrm>
          <a:prstGeom prst="rect">
            <a:avLst/>
          </a:prstGeom>
        </p:spPr>
      </p:pic>
      <p:sp>
        <p:nvSpPr>
          <p:cNvPr id="5" name="CasellaDiTesto 4">
            <a:extLst>
              <a:ext uri="{FF2B5EF4-FFF2-40B4-BE49-F238E27FC236}">
                <a16:creationId xmlns:a16="http://schemas.microsoft.com/office/drawing/2014/main" id="{02A41169-8F68-48A4-B89E-0E2BD7D78B3E}"/>
              </a:ext>
            </a:extLst>
          </p:cNvPr>
          <p:cNvSpPr txBox="1"/>
          <p:nvPr/>
        </p:nvSpPr>
        <p:spPr>
          <a:xfrm>
            <a:off x="7563173" y="697423"/>
            <a:ext cx="4628827" cy="5078313"/>
          </a:xfrm>
          <a:prstGeom prst="rect">
            <a:avLst/>
          </a:prstGeom>
          <a:noFill/>
        </p:spPr>
        <p:txBody>
          <a:bodyPr wrap="square">
            <a:spAutoFit/>
          </a:bodyPr>
          <a:lstStyle/>
          <a:p>
            <a:pPr>
              <a:buNone/>
            </a:pPr>
            <a:r>
              <a:rPr lang="it-IT" sz="1600" b="1" dirty="0"/>
              <a:t>Obiettivo</a:t>
            </a:r>
            <a:r>
              <a:rPr lang="it-IT" sz="1600" dirty="0"/>
              <a:t>: Valutare l'effetto del GLP-1(7–36)amide sulla secrezione insulinica e sulla glicemia post-prandiale in soggetti normali e in pazienti con diabete mellito.</a:t>
            </a:r>
          </a:p>
          <a:p>
            <a:pPr>
              <a:buNone/>
            </a:pPr>
            <a:r>
              <a:rPr lang="it-IT" sz="1600" b="1" dirty="0"/>
              <a:t>Metodologia</a:t>
            </a:r>
            <a:r>
              <a:rPr lang="it-IT" sz="1600" dirty="0"/>
              <a:t>:</a:t>
            </a:r>
          </a:p>
          <a:p>
            <a:pPr>
              <a:buFont typeface="Arial" panose="020B0604020202020204" pitchFamily="34" charset="0"/>
              <a:buChar char="•"/>
            </a:pPr>
            <a:r>
              <a:rPr lang="it-IT" sz="1600" dirty="0"/>
              <a:t>Somministrazione di GLP-1(7–36)amide mediante infusione endovenosa.</a:t>
            </a:r>
          </a:p>
          <a:p>
            <a:pPr>
              <a:buFont typeface="Arial" panose="020B0604020202020204" pitchFamily="34" charset="0"/>
              <a:buChar char="•"/>
            </a:pPr>
            <a:r>
              <a:rPr lang="it-IT" sz="1600" dirty="0"/>
              <a:t>Partecipanti: 25 soggetti suddivisi in tre gruppi:</a:t>
            </a:r>
          </a:p>
          <a:p>
            <a:pPr marL="742950" lvl="1" indent="-285750">
              <a:buFont typeface="Arial" panose="020B0604020202020204" pitchFamily="34" charset="0"/>
              <a:buChar char="•"/>
            </a:pPr>
            <a:r>
              <a:rPr lang="it-IT" sz="1600" dirty="0"/>
              <a:t>8 soggetti normali</a:t>
            </a:r>
          </a:p>
          <a:p>
            <a:pPr marL="742950" lvl="1" indent="-285750">
              <a:buFont typeface="Arial" panose="020B0604020202020204" pitchFamily="34" charset="0"/>
              <a:buChar char="•"/>
            </a:pPr>
            <a:r>
              <a:rPr lang="it-IT" sz="1600" dirty="0"/>
              <a:t>9 pazienti con diabete mellito non insulino-dipendente (NIDDM)</a:t>
            </a:r>
          </a:p>
          <a:p>
            <a:pPr marL="742950" lvl="1" indent="-285750">
              <a:buFont typeface="Arial" panose="020B0604020202020204" pitchFamily="34" charset="0"/>
              <a:buChar char="•"/>
            </a:pPr>
            <a:r>
              <a:rPr lang="it-IT" sz="1600" dirty="0"/>
              <a:t>8 pazienti con diabete mellito insulino-dipendente (IDDM)</a:t>
            </a:r>
          </a:p>
          <a:p>
            <a:pPr>
              <a:buNone/>
            </a:pPr>
            <a:r>
              <a:rPr lang="it-IT" sz="1600" b="1" dirty="0"/>
              <a:t>Risultati</a:t>
            </a:r>
            <a:r>
              <a:rPr lang="it-IT" sz="1600" dirty="0"/>
              <a:t>:</a:t>
            </a:r>
          </a:p>
          <a:p>
            <a:pPr>
              <a:buFont typeface="Arial" panose="020B0604020202020204" pitchFamily="34" charset="0"/>
              <a:buChar char="•"/>
            </a:pPr>
            <a:r>
              <a:rPr lang="it-IT" sz="1600" dirty="0"/>
              <a:t>In tutti i gruppi, l'infusione di GLP-1 ha aumentato significativamente la secrezione di insulina.</a:t>
            </a:r>
          </a:p>
          <a:p>
            <a:pPr>
              <a:buFont typeface="Arial" panose="020B0604020202020204" pitchFamily="34" charset="0"/>
              <a:buChar char="•"/>
            </a:pPr>
            <a:r>
              <a:rPr lang="it-IT" sz="1600" dirty="0"/>
              <a:t>Nei pazienti con NIDDM, è stata osservata una riduzione significativa della glicemia post-prandiale.</a:t>
            </a:r>
          </a:p>
          <a:p>
            <a:pPr>
              <a:buFont typeface="Arial" panose="020B0604020202020204" pitchFamily="34" charset="0"/>
              <a:buChar char="•"/>
            </a:pPr>
            <a:r>
              <a:rPr lang="it-IT" sz="1600" dirty="0"/>
              <a:t>Nei pazienti con IDDM, l'effetto è stato meno pronunciato, ma comunque presente.</a:t>
            </a:r>
          </a:p>
        </p:txBody>
      </p:sp>
      <p:sp>
        <p:nvSpPr>
          <p:cNvPr id="7" name="CasellaDiTesto 6">
            <a:extLst>
              <a:ext uri="{FF2B5EF4-FFF2-40B4-BE49-F238E27FC236}">
                <a16:creationId xmlns:a16="http://schemas.microsoft.com/office/drawing/2014/main" id="{C8C2C27C-2F04-7949-6638-34322F939BB6}"/>
              </a:ext>
            </a:extLst>
          </p:cNvPr>
          <p:cNvSpPr txBox="1"/>
          <p:nvPr/>
        </p:nvSpPr>
        <p:spPr>
          <a:xfrm>
            <a:off x="317715" y="4452297"/>
            <a:ext cx="6517038" cy="1323439"/>
          </a:xfrm>
          <a:prstGeom prst="rect">
            <a:avLst/>
          </a:prstGeom>
          <a:noFill/>
        </p:spPr>
        <p:txBody>
          <a:bodyPr wrap="square">
            <a:spAutoFit/>
          </a:bodyPr>
          <a:lstStyle/>
          <a:p>
            <a:pPr algn="just"/>
            <a:r>
              <a:rPr lang="it-IT" sz="2000" b="1" dirty="0"/>
              <a:t>Conclusioni</a:t>
            </a:r>
            <a:r>
              <a:rPr lang="it-IT" sz="2000" dirty="0"/>
              <a:t>: </a:t>
            </a:r>
            <a:r>
              <a:rPr lang="it-IT" sz="2000" u="sng" dirty="0"/>
              <a:t>Il GLP-1(7–36)amide ha dimostrato un effetto </a:t>
            </a:r>
            <a:r>
              <a:rPr lang="it-IT" sz="2000" u="sng" dirty="0" err="1"/>
              <a:t>insulinotropico</a:t>
            </a:r>
            <a:r>
              <a:rPr lang="it-IT" sz="2000" u="sng" dirty="0"/>
              <a:t> significativo e una capacità di ridurre la glicemia post-prandiale, suggerendo il suo potenziale come agente terapeutico nel trattamento del diabete mellito.</a:t>
            </a:r>
          </a:p>
        </p:txBody>
      </p:sp>
      <p:sp>
        <p:nvSpPr>
          <p:cNvPr id="9" name="CasellaDiTesto 8">
            <a:extLst>
              <a:ext uri="{FF2B5EF4-FFF2-40B4-BE49-F238E27FC236}">
                <a16:creationId xmlns:a16="http://schemas.microsoft.com/office/drawing/2014/main" id="{3C94E028-39FE-2271-5F7E-79CA8879597A}"/>
              </a:ext>
            </a:extLst>
          </p:cNvPr>
          <p:cNvSpPr txBox="1"/>
          <p:nvPr/>
        </p:nvSpPr>
        <p:spPr>
          <a:xfrm>
            <a:off x="2264044" y="6693"/>
            <a:ext cx="7663912" cy="584775"/>
          </a:xfrm>
          <a:prstGeom prst="rect">
            <a:avLst/>
          </a:prstGeom>
          <a:noFill/>
        </p:spPr>
        <p:txBody>
          <a:bodyPr wrap="square">
            <a:spAutoFit/>
          </a:bodyPr>
          <a:lstStyle/>
          <a:p>
            <a:r>
              <a:rPr lang="it-IT" sz="3200" b="0" i="0" u="none" strike="noStrike" dirty="0">
                <a:solidFill>
                  <a:srgbClr val="0070C0"/>
                </a:solidFill>
                <a:effectLst/>
                <a:latin typeface="-webkit-standard"/>
              </a:rPr>
              <a:t>👨‍⚕️ </a:t>
            </a:r>
            <a:r>
              <a:rPr lang="it-IT" sz="3200" b="1" i="0" u="none" strike="noStrike" dirty="0">
                <a:solidFill>
                  <a:srgbClr val="0070C0"/>
                </a:solidFill>
                <a:effectLst/>
              </a:rPr>
              <a:t>1992 – Prima Somministrazione Umana</a:t>
            </a:r>
            <a:endParaRPr lang="it-IT" sz="3200" dirty="0">
              <a:solidFill>
                <a:srgbClr val="0070C0"/>
              </a:solidFill>
            </a:endParaRPr>
          </a:p>
        </p:txBody>
      </p:sp>
    </p:spTree>
    <p:extLst>
      <p:ext uri="{BB962C8B-B14F-4D97-AF65-F5344CB8AC3E}">
        <p14:creationId xmlns:p14="http://schemas.microsoft.com/office/powerpoint/2010/main" val="370733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0E3B1-0AD9-88F7-DD94-66FDAC544142}"/>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043EAB14-D00E-FCDE-1DFF-D73F8306E464}"/>
              </a:ext>
            </a:extLst>
          </p:cNvPr>
          <p:cNvSpPr txBox="1"/>
          <p:nvPr/>
        </p:nvSpPr>
        <p:spPr>
          <a:xfrm>
            <a:off x="2157493" y="0"/>
            <a:ext cx="7877014" cy="584775"/>
          </a:xfrm>
          <a:prstGeom prst="rect">
            <a:avLst/>
          </a:prstGeom>
          <a:noFill/>
        </p:spPr>
        <p:txBody>
          <a:bodyPr wrap="square">
            <a:spAutoFit/>
          </a:bodyPr>
          <a:lstStyle/>
          <a:p>
            <a:r>
              <a:rPr lang="it-IT" sz="3200" b="0" i="0" u="none" strike="noStrike" dirty="0">
                <a:solidFill>
                  <a:srgbClr val="0070C0"/>
                </a:solidFill>
                <a:effectLst/>
                <a:latin typeface="-webkit-standard"/>
              </a:rPr>
              <a:t>💊 </a:t>
            </a:r>
            <a:r>
              <a:rPr lang="it-IT" sz="3200" b="1" i="0" u="none" strike="noStrike" dirty="0">
                <a:solidFill>
                  <a:srgbClr val="0070C0"/>
                </a:solidFill>
                <a:effectLst/>
              </a:rPr>
              <a:t>2005 – Prima Approvazione Farmacologica</a:t>
            </a:r>
            <a:endParaRPr lang="it-IT" sz="3200" dirty="0">
              <a:solidFill>
                <a:srgbClr val="0070C0"/>
              </a:solidFill>
            </a:endParaRPr>
          </a:p>
        </p:txBody>
      </p:sp>
      <p:pic>
        <p:nvPicPr>
          <p:cNvPr id="5" name="Immagine 4" descr="Immagine che contiene testo, schermata, Carattere, bianco&#10;&#10;Il contenuto generato dall'IA potrebbe non essere corretto.">
            <a:extLst>
              <a:ext uri="{FF2B5EF4-FFF2-40B4-BE49-F238E27FC236}">
                <a16:creationId xmlns:a16="http://schemas.microsoft.com/office/drawing/2014/main" id="{D94645FA-A707-5B15-5991-6755497DB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70" y="894741"/>
            <a:ext cx="7510328" cy="2675064"/>
          </a:xfrm>
          <a:prstGeom prst="rect">
            <a:avLst/>
          </a:prstGeom>
        </p:spPr>
      </p:pic>
      <p:sp>
        <p:nvSpPr>
          <p:cNvPr id="7" name="CasellaDiTesto 6">
            <a:extLst>
              <a:ext uri="{FF2B5EF4-FFF2-40B4-BE49-F238E27FC236}">
                <a16:creationId xmlns:a16="http://schemas.microsoft.com/office/drawing/2014/main" id="{EB637AF8-7E69-F778-DD8B-6B571BDDE612}"/>
              </a:ext>
            </a:extLst>
          </p:cNvPr>
          <p:cNvSpPr txBox="1"/>
          <p:nvPr/>
        </p:nvSpPr>
        <p:spPr>
          <a:xfrm>
            <a:off x="7981627" y="894741"/>
            <a:ext cx="4297605" cy="4801314"/>
          </a:xfrm>
          <a:prstGeom prst="rect">
            <a:avLst/>
          </a:prstGeom>
          <a:noFill/>
        </p:spPr>
        <p:txBody>
          <a:bodyPr wrap="square">
            <a:spAutoFit/>
          </a:bodyPr>
          <a:lstStyle/>
          <a:p>
            <a:pPr algn="l">
              <a:buFont typeface="Arial" panose="020B0604020202020204" pitchFamily="34" charset="0"/>
              <a:buChar char="•"/>
            </a:pPr>
            <a:r>
              <a:rPr lang="it-IT" b="1" i="0" u="none" strike="noStrike" dirty="0">
                <a:solidFill>
                  <a:srgbClr val="000000"/>
                </a:solidFill>
                <a:effectLst/>
              </a:rPr>
              <a:t>Nome commerciale</a:t>
            </a:r>
            <a:r>
              <a:rPr lang="it-IT" b="0" i="0" u="none" strike="noStrike" dirty="0">
                <a:solidFill>
                  <a:srgbClr val="000000"/>
                </a:solidFill>
                <a:effectLst/>
              </a:rPr>
              <a:t>: </a:t>
            </a:r>
            <a:r>
              <a:rPr lang="it-IT" b="0" i="0" u="none" strike="noStrike" dirty="0" err="1">
                <a:solidFill>
                  <a:srgbClr val="000000"/>
                </a:solidFill>
                <a:effectLst/>
              </a:rPr>
              <a:t>Byetta</a:t>
            </a:r>
            <a:r>
              <a:rPr lang="it-IT" b="0" i="0" u="none" strike="noStrike" dirty="0">
                <a:solidFill>
                  <a:srgbClr val="000000"/>
                </a:solidFill>
                <a:effectLst/>
              </a:rPr>
              <a:t>®</a:t>
            </a:r>
          </a:p>
          <a:p>
            <a:pPr algn="l">
              <a:buFont typeface="Arial" panose="020B0604020202020204" pitchFamily="34" charset="0"/>
              <a:buChar char="•"/>
            </a:pPr>
            <a:r>
              <a:rPr lang="it-IT" b="1" i="0" u="none" strike="noStrike" dirty="0">
                <a:solidFill>
                  <a:srgbClr val="000000"/>
                </a:solidFill>
                <a:effectLst/>
              </a:rPr>
              <a:t>Principio attivo</a:t>
            </a:r>
            <a:r>
              <a:rPr lang="it-IT" b="0" i="0" u="none" strike="noStrike" dirty="0">
                <a:solidFill>
                  <a:srgbClr val="000000"/>
                </a:solidFill>
                <a:effectLst/>
              </a:rPr>
              <a:t>: Exenatide</a:t>
            </a:r>
          </a:p>
          <a:p>
            <a:pPr algn="l">
              <a:buFont typeface="Arial" panose="020B0604020202020204" pitchFamily="34" charset="0"/>
              <a:buChar char="•"/>
            </a:pPr>
            <a:r>
              <a:rPr lang="it-IT" b="1" i="0" u="none" strike="noStrike" dirty="0">
                <a:solidFill>
                  <a:srgbClr val="000000"/>
                </a:solidFill>
                <a:effectLst/>
              </a:rPr>
              <a:t>Classe</a:t>
            </a:r>
            <a:r>
              <a:rPr lang="it-IT" b="0" i="0" u="none" strike="noStrike" dirty="0">
                <a:solidFill>
                  <a:srgbClr val="000000"/>
                </a:solidFill>
                <a:effectLst/>
              </a:rPr>
              <a:t>: Agonista del recettore del GLP-1 (</a:t>
            </a:r>
            <a:r>
              <a:rPr lang="it-IT" b="0" i="0" u="none" strike="noStrike" dirty="0" err="1">
                <a:solidFill>
                  <a:srgbClr val="000000"/>
                </a:solidFill>
                <a:effectLst/>
              </a:rPr>
              <a:t>incretino</a:t>
            </a:r>
            <a:r>
              <a:rPr lang="it-IT" b="0" i="0" u="none" strike="noStrike" dirty="0">
                <a:solidFill>
                  <a:srgbClr val="000000"/>
                </a:solidFill>
                <a:effectLst/>
              </a:rPr>
              <a:t> mimetico)</a:t>
            </a:r>
          </a:p>
          <a:p>
            <a:pPr algn="l">
              <a:buFont typeface="Arial" panose="020B0604020202020204" pitchFamily="34" charset="0"/>
              <a:buChar char="•"/>
            </a:pPr>
            <a:r>
              <a:rPr lang="it-IT" b="1" i="0" u="none" strike="noStrike" dirty="0">
                <a:solidFill>
                  <a:srgbClr val="000000"/>
                </a:solidFill>
                <a:effectLst/>
              </a:rPr>
              <a:t>Origine</a:t>
            </a:r>
            <a:r>
              <a:rPr lang="it-IT" b="0" i="0" u="none" strike="noStrike" dirty="0">
                <a:solidFill>
                  <a:srgbClr val="000000"/>
                </a:solidFill>
                <a:effectLst/>
              </a:rPr>
              <a:t>: Peptide derivato dalla saliva del mostro di Gila (</a:t>
            </a:r>
            <a:r>
              <a:rPr lang="it-IT" b="0" i="1" u="none" strike="noStrike" dirty="0" err="1">
                <a:solidFill>
                  <a:srgbClr val="000000"/>
                </a:solidFill>
                <a:effectLst/>
              </a:rPr>
              <a:t>Heloderma</a:t>
            </a:r>
            <a:r>
              <a:rPr lang="it-IT" b="0" i="1" u="none" strike="noStrike" dirty="0">
                <a:solidFill>
                  <a:srgbClr val="000000"/>
                </a:solidFill>
                <a:effectLst/>
              </a:rPr>
              <a:t> </a:t>
            </a:r>
            <a:r>
              <a:rPr lang="it-IT" b="0" i="1" u="none" strike="noStrike" dirty="0" err="1">
                <a:solidFill>
                  <a:srgbClr val="000000"/>
                </a:solidFill>
                <a:effectLst/>
              </a:rPr>
              <a:t>suspectum</a:t>
            </a:r>
            <a:r>
              <a:rPr lang="it-IT" b="0" i="0" u="none" strike="noStrike" dirty="0">
                <a:solidFill>
                  <a:srgbClr val="000000"/>
                </a:solidFill>
                <a:effectLst/>
              </a:rPr>
              <a:t>)</a:t>
            </a:r>
          </a:p>
          <a:p>
            <a:pPr algn="l">
              <a:buFont typeface="Arial" panose="020B0604020202020204" pitchFamily="34" charset="0"/>
              <a:buChar char="•"/>
            </a:pPr>
            <a:r>
              <a:rPr lang="it-IT" b="1" i="0" u="none" strike="noStrike" dirty="0">
                <a:solidFill>
                  <a:srgbClr val="000000"/>
                </a:solidFill>
                <a:effectLst/>
              </a:rPr>
              <a:t>Meccanismo d'azione</a:t>
            </a:r>
            <a:r>
              <a:rPr lang="it-IT" b="0" i="0" u="none" strike="noStrike" dirty="0">
                <a:solidFill>
                  <a:srgbClr val="000000"/>
                </a:solidFill>
                <a:effectLst/>
              </a:rPr>
              <a:t>: Mimando l'azione del GLP-1, Exenatide stimola la secrezione di insulina in modo glucosio-dipendente, inibisce la secrezione di glucagone, rallenta lo svuotamento gastrico e promuove la sazietà.</a:t>
            </a:r>
          </a:p>
          <a:p>
            <a:pPr algn="l">
              <a:buFont typeface="Arial" panose="020B0604020202020204" pitchFamily="34" charset="0"/>
              <a:buChar char="•"/>
            </a:pPr>
            <a:r>
              <a:rPr lang="it-IT" b="1" i="0" u="none" strike="noStrike" dirty="0">
                <a:solidFill>
                  <a:srgbClr val="000000"/>
                </a:solidFill>
                <a:effectLst/>
              </a:rPr>
              <a:t>Indicazione approvata</a:t>
            </a:r>
            <a:r>
              <a:rPr lang="it-IT" b="0" i="0" u="none" strike="noStrike" dirty="0">
                <a:solidFill>
                  <a:srgbClr val="000000"/>
                </a:solidFill>
                <a:effectLst/>
              </a:rPr>
              <a:t>: Trattamento aggiuntivo per adulti con diabete di tipo 2 che non hanno raggiunto un adeguato controllo glicemico con metformina e/o sulfoniluree. </a:t>
            </a:r>
            <a:r>
              <a:rPr lang="it-IT" b="1" i="0" u="none" strike="noStrike" dirty="0">
                <a:solidFill>
                  <a:srgbClr val="000000"/>
                </a:solidFill>
                <a:effectLst/>
              </a:rPr>
              <a:t>🔬</a:t>
            </a:r>
            <a:endParaRPr lang="it-IT" b="0" i="0" u="none" strike="noStrike" dirty="0">
              <a:solidFill>
                <a:srgbClr val="000000"/>
              </a:solidFill>
              <a:effectLst/>
            </a:endParaRPr>
          </a:p>
        </p:txBody>
      </p:sp>
      <p:sp>
        <p:nvSpPr>
          <p:cNvPr id="9" name="CasellaDiTesto 8">
            <a:extLst>
              <a:ext uri="{FF2B5EF4-FFF2-40B4-BE49-F238E27FC236}">
                <a16:creationId xmlns:a16="http://schemas.microsoft.com/office/drawing/2014/main" id="{7FDD1447-89BE-BE45-87F1-B0B90539A4C1}"/>
              </a:ext>
            </a:extLst>
          </p:cNvPr>
          <p:cNvSpPr txBox="1"/>
          <p:nvPr/>
        </p:nvSpPr>
        <p:spPr>
          <a:xfrm>
            <a:off x="531759" y="3879771"/>
            <a:ext cx="6850950" cy="1938992"/>
          </a:xfrm>
          <a:prstGeom prst="rect">
            <a:avLst/>
          </a:prstGeom>
          <a:noFill/>
        </p:spPr>
        <p:txBody>
          <a:bodyPr wrap="square">
            <a:spAutoFit/>
          </a:bodyPr>
          <a:lstStyle/>
          <a:p>
            <a:pPr algn="just">
              <a:buFont typeface="Arial" panose="020B0604020202020204" pitchFamily="34" charset="0"/>
              <a:buChar char="•"/>
            </a:pPr>
            <a:r>
              <a:rPr lang="it-IT" sz="2000" b="1" i="0" u="none" strike="noStrike" dirty="0">
                <a:solidFill>
                  <a:srgbClr val="000000"/>
                </a:solidFill>
                <a:effectLst/>
              </a:rPr>
              <a:t>Impatto clinico</a:t>
            </a:r>
          </a:p>
          <a:p>
            <a:pPr algn="just"/>
            <a:r>
              <a:rPr lang="it-IT" sz="2000" b="0" i="0" u="none" strike="noStrike" dirty="0">
                <a:solidFill>
                  <a:srgbClr val="000000"/>
                </a:solidFill>
                <a:effectLst/>
              </a:rPr>
              <a:t>L'approvazione di Exenatide ha segnato l'introduzione di una nuova classe terapeutica per il diabete di tipo 2, offrendo un'opzione che non solo migliora il controllo glicemico, ma può anche contribuire alla perdita di peso e ha un basso rischio di ipoglicemia quando non associato a sulfoniluree.</a:t>
            </a:r>
          </a:p>
        </p:txBody>
      </p:sp>
      <p:sp>
        <p:nvSpPr>
          <p:cNvPr id="10" name="CasellaDiTesto 9">
            <a:extLst>
              <a:ext uri="{FF2B5EF4-FFF2-40B4-BE49-F238E27FC236}">
                <a16:creationId xmlns:a16="http://schemas.microsoft.com/office/drawing/2014/main" id="{3FF3BAFB-40BA-4224-8EF2-09EA442C6885}"/>
              </a:ext>
            </a:extLst>
          </p:cNvPr>
          <p:cNvSpPr txBox="1"/>
          <p:nvPr/>
        </p:nvSpPr>
        <p:spPr>
          <a:xfrm>
            <a:off x="2624031" y="1019578"/>
            <a:ext cx="1033570" cy="523220"/>
          </a:xfrm>
          <a:prstGeom prst="rect">
            <a:avLst/>
          </a:prstGeom>
          <a:noFill/>
          <a:ln w="12700">
            <a:solidFill>
              <a:srgbClr val="FF0000"/>
            </a:solidFill>
          </a:ln>
        </p:spPr>
        <p:txBody>
          <a:bodyPr wrap="square" rtlCol="0">
            <a:spAutoFit/>
          </a:bodyPr>
          <a:lstStyle/>
          <a:p>
            <a:r>
              <a:rPr lang="it-IT" sz="2800" dirty="0"/>
              <a:t>2005</a:t>
            </a:r>
          </a:p>
        </p:txBody>
      </p:sp>
    </p:spTree>
    <p:extLst>
      <p:ext uri="{BB962C8B-B14F-4D97-AF65-F5344CB8AC3E}">
        <p14:creationId xmlns:p14="http://schemas.microsoft.com/office/powerpoint/2010/main" val="419172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0A95B-CB61-777D-A628-0EAD3A4D3F93}"/>
            </a:ext>
          </a:extLst>
        </p:cNvPr>
        <p:cNvGrpSpPr/>
        <p:nvPr/>
      </p:nvGrpSpPr>
      <p:grpSpPr>
        <a:xfrm>
          <a:off x="0" y="0"/>
          <a:ext cx="0" cy="0"/>
          <a:chOff x="0" y="0"/>
          <a:chExt cx="0" cy="0"/>
        </a:xfrm>
      </p:grpSpPr>
      <p:pic>
        <p:nvPicPr>
          <p:cNvPr id="4" name="Immagine 3" descr="Immagine che contiene testo, Carattere, schermata&#10;&#10;Il contenuto generato dall'IA potrebbe non essere corretto.">
            <a:extLst>
              <a:ext uri="{FF2B5EF4-FFF2-40B4-BE49-F238E27FC236}">
                <a16:creationId xmlns:a16="http://schemas.microsoft.com/office/drawing/2014/main" id="{1520FB9A-52D4-D0C7-027F-DA5E0DA6D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8" y="1053884"/>
            <a:ext cx="5284922" cy="2247703"/>
          </a:xfrm>
          <a:prstGeom prst="rect">
            <a:avLst/>
          </a:prstGeom>
        </p:spPr>
      </p:pic>
      <p:sp>
        <p:nvSpPr>
          <p:cNvPr id="5" name="CasellaDiTesto 4">
            <a:extLst>
              <a:ext uri="{FF2B5EF4-FFF2-40B4-BE49-F238E27FC236}">
                <a16:creationId xmlns:a16="http://schemas.microsoft.com/office/drawing/2014/main" id="{9E60A421-6B3B-B8C3-35D3-01AA1F7C0B0A}"/>
              </a:ext>
            </a:extLst>
          </p:cNvPr>
          <p:cNvSpPr txBox="1"/>
          <p:nvPr/>
        </p:nvSpPr>
        <p:spPr>
          <a:xfrm>
            <a:off x="3443206" y="0"/>
            <a:ext cx="3900408" cy="707886"/>
          </a:xfrm>
          <a:prstGeom prst="rect">
            <a:avLst/>
          </a:prstGeom>
          <a:noFill/>
        </p:spPr>
        <p:txBody>
          <a:bodyPr wrap="square">
            <a:spAutoFit/>
          </a:bodyPr>
          <a:lstStyle/>
          <a:p>
            <a:r>
              <a:rPr lang="it-IT" sz="4000" b="0" i="0" u="none" strike="noStrike" dirty="0">
                <a:solidFill>
                  <a:srgbClr val="0070C0"/>
                </a:solidFill>
                <a:effectLst/>
                <a:latin typeface="-webkit-standard"/>
              </a:rPr>
              <a:t>💉</a:t>
            </a:r>
            <a:r>
              <a:rPr lang="it-IT" sz="3200" b="0" i="0" u="none" strike="noStrike" dirty="0">
                <a:solidFill>
                  <a:srgbClr val="0070C0"/>
                </a:solidFill>
                <a:effectLst/>
                <a:latin typeface="-webkit-standard"/>
              </a:rPr>
              <a:t> </a:t>
            </a:r>
            <a:r>
              <a:rPr lang="it-IT" sz="3200" b="1" i="0" u="none" strike="noStrike" dirty="0">
                <a:solidFill>
                  <a:srgbClr val="0070C0"/>
                </a:solidFill>
                <a:effectLst/>
              </a:rPr>
              <a:t>2015 – </a:t>
            </a:r>
            <a:r>
              <a:rPr lang="it-IT" sz="3200" b="1" i="0" u="none" strike="noStrike" dirty="0" err="1">
                <a:solidFill>
                  <a:srgbClr val="0070C0"/>
                </a:solidFill>
                <a:effectLst/>
              </a:rPr>
              <a:t>Liraglutide</a:t>
            </a:r>
            <a:endParaRPr lang="it-IT" sz="3200" dirty="0">
              <a:solidFill>
                <a:srgbClr val="0070C0"/>
              </a:solidFill>
            </a:endParaRPr>
          </a:p>
        </p:txBody>
      </p:sp>
      <p:sp>
        <p:nvSpPr>
          <p:cNvPr id="7" name="CasellaDiTesto 6">
            <a:extLst>
              <a:ext uri="{FF2B5EF4-FFF2-40B4-BE49-F238E27FC236}">
                <a16:creationId xmlns:a16="http://schemas.microsoft.com/office/drawing/2014/main" id="{EBB19B3E-E553-449F-6519-EF5E014F4017}"/>
              </a:ext>
            </a:extLst>
          </p:cNvPr>
          <p:cNvSpPr txBox="1"/>
          <p:nvPr/>
        </p:nvSpPr>
        <p:spPr>
          <a:xfrm>
            <a:off x="6462792" y="1077218"/>
            <a:ext cx="5620719" cy="5078313"/>
          </a:xfrm>
          <a:prstGeom prst="rect">
            <a:avLst/>
          </a:prstGeom>
          <a:noFill/>
        </p:spPr>
        <p:txBody>
          <a:bodyPr wrap="square">
            <a:spAutoFit/>
          </a:bodyPr>
          <a:lstStyle/>
          <a:p>
            <a:pPr algn="just">
              <a:buNone/>
            </a:pPr>
            <a:r>
              <a:rPr lang="it-IT" b="1" dirty="0"/>
              <a:t>Nome commerciale</a:t>
            </a:r>
            <a:r>
              <a:rPr lang="it-IT" dirty="0"/>
              <a:t>: </a:t>
            </a:r>
            <a:r>
              <a:rPr lang="it-IT" dirty="0" err="1"/>
              <a:t>Saxenda</a:t>
            </a:r>
            <a:r>
              <a:rPr lang="it-IT" dirty="0"/>
              <a:t>®</a:t>
            </a:r>
          </a:p>
          <a:p>
            <a:pPr algn="just">
              <a:buNone/>
            </a:pPr>
            <a:r>
              <a:rPr lang="it-IT" b="1" dirty="0"/>
              <a:t>Principio attivo</a:t>
            </a:r>
            <a:r>
              <a:rPr lang="it-IT" dirty="0"/>
              <a:t>: </a:t>
            </a:r>
            <a:r>
              <a:rPr lang="it-IT" dirty="0" err="1"/>
              <a:t>Liraglutide</a:t>
            </a:r>
            <a:r>
              <a:rPr lang="it-IT" dirty="0"/>
              <a:t> (analogo del GLP-1)</a:t>
            </a:r>
          </a:p>
          <a:p>
            <a:pPr algn="just">
              <a:buNone/>
            </a:pPr>
            <a:r>
              <a:rPr lang="it-IT" b="1" dirty="0"/>
              <a:t>Approvazione FDA</a:t>
            </a:r>
            <a:r>
              <a:rPr lang="it-IT" dirty="0"/>
              <a:t>: 23 dicembre 2014</a:t>
            </a:r>
          </a:p>
          <a:p>
            <a:pPr algn="just">
              <a:buNone/>
            </a:pPr>
            <a:r>
              <a:rPr lang="it-IT" b="1" dirty="0"/>
              <a:t>Produttore</a:t>
            </a:r>
            <a:r>
              <a:rPr lang="it-IT" dirty="0"/>
              <a:t>: Novo Nordisk</a:t>
            </a:r>
          </a:p>
          <a:p>
            <a:pPr algn="just">
              <a:buNone/>
            </a:pPr>
            <a:r>
              <a:rPr lang="it-IT" b="1" dirty="0"/>
              <a:t>Indicazione</a:t>
            </a:r>
            <a:r>
              <a:rPr lang="it-IT" dirty="0"/>
              <a:t>: Gestione cronica del peso in adulti con:</a:t>
            </a:r>
          </a:p>
          <a:p>
            <a:pPr algn="just">
              <a:buFont typeface="Arial" panose="020B0604020202020204" pitchFamily="34" charset="0"/>
              <a:buChar char="•"/>
            </a:pPr>
            <a:r>
              <a:rPr lang="it-IT" dirty="0"/>
              <a:t>Obesità (BMI ≥30 kg/m²)</a:t>
            </a:r>
          </a:p>
          <a:p>
            <a:pPr algn="just">
              <a:buFont typeface="Arial" panose="020B0604020202020204" pitchFamily="34" charset="0"/>
              <a:buChar char="•"/>
            </a:pPr>
            <a:r>
              <a:rPr lang="it-IT" dirty="0"/>
              <a:t>Sovrappeso (BMI ≥27 kg/m²) con almeno una comorbidità correlata al peso (es. diabete di tipo 2, ipertensione, dislipidemia)</a:t>
            </a:r>
          </a:p>
          <a:p>
            <a:pPr algn="just">
              <a:buNone/>
            </a:pPr>
            <a:r>
              <a:rPr lang="it-IT" b="1" dirty="0"/>
              <a:t>Meccanismo d'azione</a:t>
            </a:r>
            <a:r>
              <a:rPr lang="it-IT" dirty="0"/>
              <a:t>: Agonista del recettore del GLP-1 che:</a:t>
            </a:r>
          </a:p>
          <a:p>
            <a:pPr algn="just">
              <a:buFont typeface="Arial" panose="020B0604020202020204" pitchFamily="34" charset="0"/>
              <a:buChar char="•"/>
            </a:pPr>
            <a:r>
              <a:rPr lang="it-IT" dirty="0"/>
              <a:t>Stimola la secrezione di insulina in modo glucosio-dipendente</a:t>
            </a:r>
          </a:p>
          <a:p>
            <a:pPr algn="just">
              <a:buFont typeface="Arial" panose="020B0604020202020204" pitchFamily="34" charset="0"/>
              <a:buChar char="•"/>
            </a:pPr>
            <a:r>
              <a:rPr lang="it-IT" dirty="0"/>
              <a:t>Inibisce la secrezione di glucagone</a:t>
            </a:r>
          </a:p>
          <a:p>
            <a:pPr algn="just">
              <a:buFont typeface="Arial" panose="020B0604020202020204" pitchFamily="34" charset="0"/>
              <a:buChar char="•"/>
            </a:pPr>
            <a:r>
              <a:rPr lang="it-IT" dirty="0"/>
              <a:t>Rallenta lo svuotamento gastrico</a:t>
            </a:r>
          </a:p>
          <a:p>
            <a:pPr algn="just">
              <a:buFont typeface="Arial" panose="020B0604020202020204" pitchFamily="34" charset="0"/>
              <a:buChar char="•"/>
            </a:pPr>
            <a:r>
              <a:rPr lang="it-IT" dirty="0"/>
              <a:t>Riduce l'appetito, contribuendo alla perdita di peso</a:t>
            </a:r>
          </a:p>
          <a:p>
            <a:pPr algn="just"/>
            <a:r>
              <a:rPr lang="it-IT" b="1" dirty="0"/>
              <a:t>Modalità di somministrazione</a:t>
            </a:r>
            <a:r>
              <a:rPr lang="it-IT" dirty="0"/>
              <a:t>: Iniezione sottocutanea una volta al giorno</a:t>
            </a:r>
          </a:p>
        </p:txBody>
      </p:sp>
      <p:pic>
        <p:nvPicPr>
          <p:cNvPr id="9" name="Immagine 8" descr="Immagine che contiene testo, schermata, Carattere, numero&#10;&#10;Il contenuto generato dall'IA potrebbe non essere corretto.">
            <a:extLst>
              <a:ext uri="{FF2B5EF4-FFF2-40B4-BE49-F238E27FC236}">
                <a16:creationId xmlns:a16="http://schemas.microsoft.com/office/drawing/2014/main" id="{5BC9FE97-0FD1-AB42-69F1-20E493EDE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8" y="3301587"/>
            <a:ext cx="5620720" cy="2874835"/>
          </a:xfrm>
          <a:prstGeom prst="rect">
            <a:avLst/>
          </a:prstGeom>
        </p:spPr>
      </p:pic>
    </p:spTree>
    <p:extLst>
      <p:ext uri="{BB962C8B-B14F-4D97-AF65-F5344CB8AC3E}">
        <p14:creationId xmlns:p14="http://schemas.microsoft.com/office/powerpoint/2010/main" val="246590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F0E66-45D8-16C4-8DF8-500A2E2885CB}"/>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B386DE3C-9690-8DF5-3829-2895407B3108}"/>
              </a:ext>
            </a:extLst>
          </p:cNvPr>
          <p:cNvSpPr txBox="1"/>
          <p:nvPr/>
        </p:nvSpPr>
        <p:spPr>
          <a:xfrm>
            <a:off x="7377192" y="917817"/>
            <a:ext cx="4699861" cy="3970318"/>
          </a:xfrm>
          <a:prstGeom prst="rect">
            <a:avLst/>
          </a:prstGeom>
          <a:noFill/>
        </p:spPr>
        <p:txBody>
          <a:bodyPr wrap="square">
            <a:spAutoFit/>
          </a:bodyPr>
          <a:lstStyle/>
          <a:p>
            <a:pPr algn="just">
              <a:buNone/>
            </a:pPr>
            <a:r>
              <a:rPr lang="it-IT" b="1" i="0" u="none" strike="noStrike" dirty="0">
                <a:solidFill>
                  <a:srgbClr val="000000"/>
                </a:solidFill>
                <a:effectLst/>
              </a:rPr>
              <a:t>Nome commerciale: </a:t>
            </a:r>
            <a:r>
              <a:rPr lang="it-IT" i="0" u="none" strike="noStrike" dirty="0" err="1">
                <a:solidFill>
                  <a:srgbClr val="000000"/>
                </a:solidFill>
                <a:effectLst/>
              </a:rPr>
              <a:t>Wegovy</a:t>
            </a:r>
            <a:r>
              <a:rPr lang="it-IT" i="0" u="none" strike="noStrike" dirty="0">
                <a:solidFill>
                  <a:srgbClr val="000000"/>
                </a:solidFill>
                <a:effectLst/>
              </a:rPr>
              <a:t>®</a:t>
            </a:r>
          </a:p>
          <a:p>
            <a:pPr algn="just"/>
            <a:r>
              <a:rPr lang="it-IT" b="1" i="0" u="none" strike="noStrike" dirty="0">
                <a:solidFill>
                  <a:srgbClr val="000000"/>
                </a:solidFill>
                <a:effectLst/>
              </a:rPr>
              <a:t>Principio attivo</a:t>
            </a:r>
            <a:r>
              <a:rPr lang="it-IT" b="0" i="0" u="none" strike="noStrike" dirty="0">
                <a:solidFill>
                  <a:srgbClr val="000000"/>
                </a:solidFill>
                <a:effectLst/>
              </a:rPr>
              <a:t>: </a:t>
            </a:r>
            <a:r>
              <a:rPr lang="it-IT" i="0" u="none" strike="noStrike" dirty="0" err="1">
                <a:solidFill>
                  <a:srgbClr val="000000"/>
                </a:solidFill>
                <a:effectLst/>
              </a:rPr>
              <a:t>Semaglutide</a:t>
            </a:r>
            <a:r>
              <a:rPr lang="it-IT" b="0" i="0" u="none" strike="noStrike" dirty="0">
                <a:solidFill>
                  <a:srgbClr val="000000"/>
                </a:solidFill>
                <a:effectLst/>
              </a:rPr>
              <a:t> (analogo del GLP-1)</a:t>
            </a:r>
          </a:p>
          <a:p>
            <a:pPr algn="just"/>
            <a:r>
              <a:rPr lang="it-IT" b="1" i="0" u="none" strike="noStrike" dirty="0">
                <a:solidFill>
                  <a:srgbClr val="000000"/>
                </a:solidFill>
                <a:effectLst/>
              </a:rPr>
              <a:t>Approvazione FDA</a:t>
            </a:r>
            <a:r>
              <a:rPr lang="it-IT" b="0" i="0" u="none" strike="noStrike" dirty="0">
                <a:solidFill>
                  <a:srgbClr val="000000"/>
                </a:solidFill>
                <a:effectLst/>
              </a:rPr>
              <a:t>: 4 giugno 2021</a:t>
            </a:r>
          </a:p>
          <a:p>
            <a:pPr algn="just"/>
            <a:r>
              <a:rPr lang="it-IT" b="1" i="0" u="none" strike="noStrike" dirty="0">
                <a:solidFill>
                  <a:srgbClr val="000000"/>
                </a:solidFill>
                <a:effectLst/>
              </a:rPr>
              <a:t>Meccanismo di azione</a:t>
            </a:r>
            <a:r>
              <a:rPr lang="it-IT" b="0" i="0" u="none" strike="noStrike" dirty="0">
                <a:solidFill>
                  <a:srgbClr val="000000"/>
                </a:solidFill>
                <a:effectLst/>
              </a:rPr>
              <a:t>: Come il </a:t>
            </a:r>
            <a:r>
              <a:rPr lang="it-IT" b="0" i="0" u="none" strike="noStrike" dirty="0" err="1">
                <a:solidFill>
                  <a:srgbClr val="000000"/>
                </a:solidFill>
                <a:effectLst/>
              </a:rPr>
              <a:t>liraglutide</a:t>
            </a:r>
            <a:r>
              <a:rPr lang="it-IT" b="0" i="0" u="none" strike="noStrike" dirty="0">
                <a:solidFill>
                  <a:srgbClr val="000000"/>
                </a:solidFill>
                <a:effectLst/>
              </a:rPr>
              <a:t>, il </a:t>
            </a:r>
            <a:r>
              <a:rPr lang="it-IT" b="0" i="0" u="none" strike="noStrike" dirty="0" err="1">
                <a:solidFill>
                  <a:srgbClr val="000000"/>
                </a:solidFill>
                <a:effectLst/>
              </a:rPr>
              <a:t>semaglutide</a:t>
            </a:r>
            <a:r>
              <a:rPr lang="it-IT" b="0" i="0" u="none" strike="noStrike" dirty="0">
                <a:solidFill>
                  <a:srgbClr val="000000"/>
                </a:solidFill>
                <a:effectLst/>
              </a:rPr>
              <a:t> stimola la secrezione di insulina, inibisce la secrezione di glucagone, rallenta lo svuotamento gastrico e riduce l'appetito, favorendo la perdita di peso.</a:t>
            </a:r>
          </a:p>
          <a:p>
            <a:pPr algn="just">
              <a:buFont typeface="Arial" panose="020B0604020202020204" pitchFamily="34" charset="0"/>
              <a:buChar char="•"/>
            </a:pPr>
            <a:r>
              <a:rPr lang="it-IT" b="1" i="0" u="none" strike="noStrike" dirty="0">
                <a:solidFill>
                  <a:srgbClr val="000000"/>
                </a:solidFill>
                <a:effectLst/>
              </a:rPr>
              <a:t>Indicazione</a:t>
            </a:r>
            <a:r>
              <a:rPr lang="it-IT" b="0" i="0" u="none" strike="noStrike" dirty="0">
                <a:solidFill>
                  <a:srgbClr val="000000"/>
                </a:solidFill>
                <a:effectLst/>
              </a:rPr>
              <a:t>: Trattamento dell'obesità e del sovrappeso in combinazione con una dieta ipocalorica e l'esercizio fisico.</a:t>
            </a:r>
          </a:p>
          <a:p>
            <a:pPr algn="just">
              <a:buFont typeface="Arial" panose="020B0604020202020204" pitchFamily="34" charset="0"/>
              <a:buChar char="•"/>
            </a:pPr>
            <a:r>
              <a:rPr lang="it-IT" b="1" i="0" u="none" strike="noStrike" dirty="0">
                <a:solidFill>
                  <a:srgbClr val="000000"/>
                </a:solidFill>
                <a:effectLst/>
              </a:rPr>
              <a:t>Modalità di somministrazione</a:t>
            </a:r>
            <a:r>
              <a:rPr lang="it-IT" b="0" i="0" u="none" strike="noStrike" dirty="0">
                <a:solidFill>
                  <a:srgbClr val="000000"/>
                </a:solidFill>
                <a:effectLst/>
              </a:rPr>
              <a:t>: Iniezione sottocutanea settimanale.</a:t>
            </a:r>
          </a:p>
        </p:txBody>
      </p:sp>
      <p:pic>
        <p:nvPicPr>
          <p:cNvPr id="5" name="Immagine 4" descr="Immagine che contiene testo, schermata, Carattere&#10;&#10;Il contenuto generato dall'IA potrebbe non essere corretto.">
            <a:extLst>
              <a:ext uri="{FF2B5EF4-FFF2-40B4-BE49-F238E27FC236}">
                <a16:creationId xmlns:a16="http://schemas.microsoft.com/office/drawing/2014/main" id="{C7E68332-F76D-F872-096E-42559D920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20" y="917817"/>
            <a:ext cx="7149019" cy="3488949"/>
          </a:xfrm>
          <a:prstGeom prst="rect">
            <a:avLst/>
          </a:prstGeom>
        </p:spPr>
      </p:pic>
      <p:sp>
        <p:nvSpPr>
          <p:cNvPr id="6" name="CasellaDiTesto 5">
            <a:extLst>
              <a:ext uri="{FF2B5EF4-FFF2-40B4-BE49-F238E27FC236}">
                <a16:creationId xmlns:a16="http://schemas.microsoft.com/office/drawing/2014/main" id="{F51D155E-F893-F081-4932-92E06140C8D0}"/>
              </a:ext>
            </a:extLst>
          </p:cNvPr>
          <p:cNvSpPr txBox="1"/>
          <p:nvPr/>
        </p:nvSpPr>
        <p:spPr>
          <a:xfrm>
            <a:off x="3443206" y="0"/>
            <a:ext cx="4491926" cy="707886"/>
          </a:xfrm>
          <a:prstGeom prst="rect">
            <a:avLst/>
          </a:prstGeom>
          <a:noFill/>
        </p:spPr>
        <p:txBody>
          <a:bodyPr wrap="square">
            <a:spAutoFit/>
          </a:bodyPr>
          <a:lstStyle/>
          <a:p>
            <a:r>
              <a:rPr lang="it-IT" sz="4000" b="0" i="0" u="none" strike="noStrike" dirty="0">
                <a:solidFill>
                  <a:srgbClr val="0070C0"/>
                </a:solidFill>
                <a:effectLst/>
                <a:latin typeface="-webkit-standard"/>
              </a:rPr>
              <a:t>💉</a:t>
            </a:r>
            <a:r>
              <a:rPr lang="it-IT" sz="3200" b="0" i="0" u="none" strike="noStrike" dirty="0">
                <a:solidFill>
                  <a:srgbClr val="0070C0"/>
                </a:solidFill>
                <a:effectLst/>
                <a:latin typeface="-webkit-standard"/>
              </a:rPr>
              <a:t> </a:t>
            </a:r>
            <a:r>
              <a:rPr lang="it-IT" sz="3200" b="1" i="0" u="none" strike="noStrike" dirty="0">
                <a:solidFill>
                  <a:srgbClr val="0070C0"/>
                </a:solidFill>
                <a:effectLst/>
              </a:rPr>
              <a:t>2021 – </a:t>
            </a:r>
            <a:r>
              <a:rPr lang="it-IT" sz="3200" b="1" i="0" u="none" strike="noStrike" dirty="0" err="1">
                <a:solidFill>
                  <a:srgbClr val="0070C0"/>
                </a:solidFill>
                <a:effectLst/>
              </a:rPr>
              <a:t>Semaglutide</a:t>
            </a:r>
            <a:endParaRPr lang="it-IT" sz="3200" dirty="0">
              <a:solidFill>
                <a:srgbClr val="0070C0"/>
              </a:solidFill>
            </a:endParaRPr>
          </a:p>
        </p:txBody>
      </p:sp>
      <p:sp>
        <p:nvSpPr>
          <p:cNvPr id="8" name="CasellaDiTesto 7">
            <a:extLst>
              <a:ext uri="{FF2B5EF4-FFF2-40B4-BE49-F238E27FC236}">
                <a16:creationId xmlns:a16="http://schemas.microsoft.com/office/drawing/2014/main" id="{A27423D3-41D5-7E45-5BD1-4382F1D005D4}"/>
              </a:ext>
            </a:extLst>
          </p:cNvPr>
          <p:cNvSpPr txBox="1"/>
          <p:nvPr/>
        </p:nvSpPr>
        <p:spPr>
          <a:xfrm>
            <a:off x="583338" y="4722558"/>
            <a:ext cx="6098582" cy="1200329"/>
          </a:xfrm>
          <a:prstGeom prst="rect">
            <a:avLst/>
          </a:prstGeom>
          <a:noFill/>
        </p:spPr>
        <p:txBody>
          <a:bodyPr wrap="square">
            <a:spAutoFit/>
          </a:bodyPr>
          <a:lstStyle/>
          <a:p>
            <a:r>
              <a:rPr lang="it-IT" b="1" dirty="0" err="1">
                <a:solidFill>
                  <a:srgbClr val="000000"/>
                </a:solidFill>
              </a:rPr>
              <a:t>S</a:t>
            </a:r>
            <a:r>
              <a:rPr lang="it-IT" b="1" i="0" u="none" strike="noStrike" dirty="0" err="1">
                <a:solidFill>
                  <a:srgbClr val="000000"/>
                </a:solidFill>
                <a:effectLst/>
              </a:rPr>
              <a:t>emaglutide</a:t>
            </a:r>
            <a:r>
              <a:rPr lang="it-IT" b="1" i="0" u="none" strike="noStrike" dirty="0">
                <a:solidFill>
                  <a:srgbClr val="000000"/>
                </a:solidFill>
                <a:effectLst/>
              </a:rPr>
              <a:t> 1,0 mg</a:t>
            </a:r>
            <a:r>
              <a:rPr lang="it-IT" b="0" i="0" u="none" strike="noStrike" dirty="0">
                <a:solidFill>
                  <a:srgbClr val="000000"/>
                </a:solidFill>
                <a:effectLst/>
                <a:latin typeface="-webkit-standard"/>
              </a:rPr>
              <a:t> rappresenta un'opzione terapeutica sicura ed efficace per la gestione del peso nei pazienti con sovrappeso o obesità, con risultati promettenti sia in termini di perdita di peso che di miglioramenti complessivi nella salute metabolica.</a:t>
            </a:r>
            <a:endParaRPr lang="it-IT" dirty="0"/>
          </a:p>
        </p:txBody>
      </p:sp>
    </p:spTree>
    <p:extLst>
      <p:ext uri="{BB962C8B-B14F-4D97-AF65-F5344CB8AC3E}">
        <p14:creationId xmlns:p14="http://schemas.microsoft.com/office/powerpoint/2010/main" val="242082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86314-91E5-1987-2451-D20E8D85BC60}"/>
            </a:ext>
          </a:extLst>
        </p:cNvPr>
        <p:cNvGrpSpPr/>
        <p:nvPr/>
      </p:nvGrpSpPr>
      <p:grpSpPr>
        <a:xfrm>
          <a:off x="0" y="0"/>
          <a:ext cx="0" cy="0"/>
          <a:chOff x="0" y="0"/>
          <a:chExt cx="0" cy="0"/>
        </a:xfrm>
      </p:grpSpPr>
      <p:pic>
        <p:nvPicPr>
          <p:cNvPr id="3" name="Immagine 2" descr="Immagine che contiene testo, schermata, Carattere&#10;&#10;Il contenuto generato dall'IA potrebbe non essere corretto.">
            <a:extLst>
              <a:ext uri="{FF2B5EF4-FFF2-40B4-BE49-F238E27FC236}">
                <a16:creationId xmlns:a16="http://schemas.microsoft.com/office/drawing/2014/main" id="{12E8F976-C472-D188-9DC0-C879A2D9A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49549" cy="3162624"/>
          </a:xfrm>
          <a:prstGeom prst="rect">
            <a:avLst/>
          </a:prstGeom>
        </p:spPr>
      </p:pic>
      <p:pic>
        <p:nvPicPr>
          <p:cNvPr id="5" name="Immagine 4" descr="Immagine che contiene testo, schermata, diagramma, Rettangolo&#10;&#10;Il contenuto generato dall'IA potrebbe non essere corretto.">
            <a:extLst>
              <a:ext uri="{FF2B5EF4-FFF2-40B4-BE49-F238E27FC236}">
                <a16:creationId xmlns:a16="http://schemas.microsoft.com/office/drawing/2014/main" id="{D73B9822-5AC7-A7A0-5393-F7C23C45B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757" y="0"/>
            <a:ext cx="4704263" cy="4593791"/>
          </a:xfrm>
          <a:prstGeom prst="rect">
            <a:avLst/>
          </a:prstGeom>
        </p:spPr>
      </p:pic>
      <p:pic>
        <p:nvPicPr>
          <p:cNvPr id="8" name="Immagine 7" descr="Immagine che contiene testo, schermata, Carattere, design&#10;&#10;Il contenuto generato dall'IA potrebbe non essere corretto.">
            <a:extLst>
              <a:ext uri="{FF2B5EF4-FFF2-40B4-BE49-F238E27FC236}">
                <a16:creationId xmlns:a16="http://schemas.microsoft.com/office/drawing/2014/main" id="{73225611-BFAA-9809-E4A4-63C0F84D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070" y="4593791"/>
            <a:ext cx="5011636" cy="2069024"/>
          </a:xfrm>
          <a:prstGeom prst="rect">
            <a:avLst/>
          </a:prstGeom>
        </p:spPr>
      </p:pic>
      <p:sp>
        <p:nvSpPr>
          <p:cNvPr id="11" name="CasellaDiTesto 10">
            <a:extLst>
              <a:ext uri="{FF2B5EF4-FFF2-40B4-BE49-F238E27FC236}">
                <a16:creationId xmlns:a16="http://schemas.microsoft.com/office/drawing/2014/main" id="{65AEE587-9889-3999-5408-099C75F3F772}"/>
              </a:ext>
            </a:extLst>
          </p:cNvPr>
          <p:cNvSpPr txBox="1"/>
          <p:nvPr/>
        </p:nvSpPr>
        <p:spPr>
          <a:xfrm>
            <a:off x="-1" y="3162624"/>
            <a:ext cx="7470183" cy="3077766"/>
          </a:xfrm>
          <a:prstGeom prst="rect">
            <a:avLst/>
          </a:prstGeom>
          <a:noFill/>
        </p:spPr>
        <p:txBody>
          <a:bodyPr wrap="square">
            <a:spAutoFit/>
          </a:bodyPr>
          <a:lstStyle/>
          <a:p>
            <a:pPr>
              <a:buNone/>
            </a:pPr>
            <a:r>
              <a:rPr lang="it-IT" sz="1600" b="1" dirty="0"/>
              <a:t>Obiettivo</a:t>
            </a:r>
            <a:r>
              <a:rPr lang="it-IT" sz="1600" dirty="0"/>
              <a:t>: Valutare gli effetti a lungo termine della </a:t>
            </a:r>
            <a:r>
              <a:rPr lang="it-IT" sz="1600" b="1" dirty="0" err="1"/>
              <a:t>semaglutide</a:t>
            </a:r>
            <a:r>
              <a:rPr lang="it-IT" sz="1600" b="1" dirty="0"/>
              <a:t> 2,4 mg</a:t>
            </a:r>
            <a:r>
              <a:rPr lang="it-IT" sz="1600" dirty="0"/>
              <a:t> settimanale in adulti con obesità o sovrappeso e malattia cardiovascolare preesistente, senza diabete.</a:t>
            </a:r>
          </a:p>
          <a:p>
            <a:pPr>
              <a:buNone/>
            </a:pPr>
            <a:r>
              <a:rPr lang="it-IT" sz="1600" b="1" dirty="0"/>
              <a:t>Partecipanti</a:t>
            </a:r>
            <a:r>
              <a:rPr lang="it-IT" sz="1600" dirty="0"/>
              <a:t>: 17.604 adulti in 16 paesi.</a:t>
            </a:r>
          </a:p>
          <a:p>
            <a:pPr>
              <a:buNone/>
            </a:pPr>
            <a:r>
              <a:rPr lang="it-IT" sz="1600" b="1" dirty="0"/>
              <a:t>Risultati principali</a:t>
            </a:r>
            <a:r>
              <a:rPr lang="it-IT" sz="1600" dirty="0"/>
              <a:t>:</a:t>
            </a:r>
          </a:p>
          <a:p>
            <a:pPr>
              <a:buFont typeface="Arial" panose="020B0604020202020204" pitchFamily="34" charset="0"/>
              <a:buChar char="•"/>
            </a:pPr>
            <a:r>
              <a:rPr lang="it-IT" sz="1600" b="1" dirty="0"/>
              <a:t>Perdita di peso media</a:t>
            </a:r>
            <a:r>
              <a:rPr lang="it-IT" sz="1600" dirty="0"/>
              <a:t>: 10,2% dopo 4 anni.</a:t>
            </a:r>
          </a:p>
          <a:p>
            <a:pPr>
              <a:buFont typeface="Arial" panose="020B0604020202020204" pitchFamily="34" charset="0"/>
              <a:buChar char="•"/>
            </a:pPr>
            <a:r>
              <a:rPr lang="it-IT" sz="1600" b="1" dirty="0"/>
              <a:t>Miglioramenti</a:t>
            </a:r>
            <a:r>
              <a:rPr lang="it-IT" sz="1600" dirty="0"/>
              <a:t>:</a:t>
            </a:r>
          </a:p>
          <a:p>
            <a:pPr marL="742950" lvl="1" indent="-285750">
              <a:buFont typeface="Arial" panose="020B0604020202020204" pitchFamily="34" charset="0"/>
              <a:buChar char="•"/>
            </a:pPr>
            <a:r>
              <a:rPr lang="it-IT" sz="1600" dirty="0"/>
              <a:t>Riduzione della circonferenza vita.</a:t>
            </a:r>
          </a:p>
          <a:p>
            <a:pPr marL="742950" lvl="1" indent="-285750">
              <a:buFont typeface="Arial" panose="020B0604020202020204" pitchFamily="34" charset="0"/>
              <a:buChar char="•"/>
            </a:pPr>
            <a:r>
              <a:rPr lang="it-IT" sz="1600" dirty="0"/>
              <a:t>Miglioramento della salute metabolica.</a:t>
            </a:r>
          </a:p>
          <a:p>
            <a:pPr>
              <a:buFont typeface="Arial" panose="020B0604020202020204" pitchFamily="34" charset="0"/>
              <a:buChar char="•"/>
            </a:pPr>
            <a:r>
              <a:rPr lang="it-IT" sz="1600" b="1" dirty="0"/>
              <a:t>Effetti collaterali</a:t>
            </a:r>
            <a:r>
              <a:rPr lang="it-IT" sz="1600" dirty="0"/>
              <a:t>: lievi e transitori, soprattutto gastrointestinali (nausea, diarrea).</a:t>
            </a:r>
          </a:p>
          <a:p>
            <a:pPr>
              <a:buNone/>
            </a:pPr>
            <a:r>
              <a:rPr lang="it-IT" sz="1600" b="1" dirty="0"/>
              <a:t>Conclusioni</a:t>
            </a:r>
            <a:r>
              <a:rPr lang="it-IT" sz="1600" dirty="0"/>
              <a:t>:</a:t>
            </a:r>
          </a:p>
          <a:p>
            <a:pPr>
              <a:buFont typeface="Arial" panose="020B0604020202020204" pitchFamily="34" charset="0"/>
              <a:buChar char="•"/>
            </a:pPr>
            <a:r>
              <a:rPr lang="it-IT" sz="1600" dirty="0" err="1"/>
              <a:t>Semaglutide</a:t>
            </a:r>
            <a:r>
              <a:rPr lang="it-IT" sz="1600" dirty="0"/>
              <a:t> 2,4 mg è efficace e sicuro nel trattamento dell'obesità a lungo termine.</a:t>
            </a:r>
          </a:p>
          <a:p>
            <a:pPr>
              <a:buFont typeface="Arial" panose="020B0604020202020204" pitchFamily="34" charset="0"/>
              <a:buChar char="•"/>
            </a:pPr>
            <a:r>
              <a:rPr lang="it-IT" sz="1600" dirty="0"/>
              <a:t>Benefici anche in termini di salute cardiovascolare</a:t>
            </a:r>
          </a:p>
        </p:txBody>
      </p:sp>
    </p:spTree>
    <p:extLst>
      <p:ext uri="{BB962C8B-B14F-4D97-AF65-F5344CB8AC3E}">
        <p14:creationId xmlns:p14="http://schemas.microsoft.com/office/powerpoint/2010/main" val="2868915831"/>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4832</TotalTime>
  <Words>1700</Words>
  <Application>Microsoft Macintosh PowerPoint</Application>
  <PresentationFormat>Widescreen</PresentationFormat>
  <Paragraphs>164</Paragraphs>
  <Slides>14</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-webkit-standard</vt:lpstr>
      <vt:lpstr>Arial</vt:lpstr>
      <vt:lpstr>Calibri</vt:lpstr>
      <vt:lpstr>Wingdings</vt:lpstr>
      <vt:lpstr>RetrospectVTI</vt:lpstr>
      <vt:lpstr>STORIA DEL GLP-1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Vania Pavone</cp:lastModifiedBy>
  <cp:revision>40</cp:revision>
  <dcterms:created xsi:type="dcterms:W3CDTF">2022-02-27T17:36:31Z</dcterms:created>
  <dcterms:modified xsi:type="dcterms:W3CDTF">2025-05-12T13:12:03Z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